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Garamond"/>
      <p:regular r:id="rId30"/>
      <p:bold r:id="rId31"/>
      <p:italic r:id="rId32"/>
      <p:boldItalic r:id="rId33"/>
    </p:embeddedFont>
    <p:embeddedFont>
      <p:font typeface="Oswald"/>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ivcTvHnFkgPmUsht1IvdSM1Hm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Garamond-bold.fntdata"/><Relationship Id="rId30" Type="http://schemas.openxmlformats.org/officeDocument/2006/relationships/font" Target="fonts/Garamond-regular.fntdata"/><Relationship Id="rId11" Type="http://schemas.openxmlformats.org/officeDocument/2006/relationships/slide" Target="slides/slide7.xml"/><Relationship Id="rId33" Type="http://schemas.openxmlformats.org/officeDocument/2006/relationships/font" Target="fonts/Garamond-boldItalic.fntdata"/><Relationship Id="rId10" Type="http://schemas.openxmlformats.org/officeDocument/2006/relationships/slide" Target="slides/slide6.xml"/><Relationship Id="rId32" Type="http://schemas.openxmlformats.org/officeDocument/2006/relationships/font" Target="fonts/Garamond-italic.fntdata"/><Relationship Id="rId13" Type="http://schemas.openxmlformats.org/officeDocument/2006/relationships/slide" Target="slides/slide9.xml"/><Relationship Id="rId35" Type="http://schemas.openxmlformats.org/officeDocument/2006/relationships/font" Target="fonts/Oswald-bold.fntdata"/><Relationship Id="rId12" Type="http://schemas.openxmlformats.org/officeDocument/2006/relationships/slide" Target="slides/slide8.xml"/><Relationship Id="rId34" Type="http://schemas.openxmlformats.org/officeDocument/2006/relationships/font" Target="fonts/Oswald-regular.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27b81ece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Title IX, Walt Disney, Nintendo, the Triangle Shirtwaist Factory Fire, the Me Too movement, commercial airline travel</a:t>
            </a:r>
            <a:endParaRPr/>
          </a:p>
        </p:txBody>
      </p:sp>
      <p:sp>
        <p:nvSpPr>
          <p:cNvPr id="196" name="Google Shape;196;g2d27b81ecec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27b81ece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d27b81ecec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27b81ece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d27b81ece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27b81ece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Once again, students have choice as they get to choose the person to research, write about and perform as (with teacher approval).</a:t>
            </a:r>
            <a:endParaRPr/>
          </a:p>
        </p:txBody>
      </p:sp>
      <p:sp>
        <p:nvSpPr>
          <p:cNvPr id="226" name="Google Shape;226;g2d27b81ecec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d27b81ece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d27b81ecec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27b81ece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d27b81ecec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d27b81ecec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All Seek trips have: ropes course, service activity, social activity (bowling, arcade, etc.)</a:t>
            </a:r>
            <a:endParaRPr/>
          </a:p>
        </p:txBody>
      </p:sp>
      <p:sp>
        <p:nvSpPr>
          <p:cNvPr id="268" name="Google Shape;268;g2d27b81ecec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d27b81ece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27b81ecec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d27b81ece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27b81ecec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Also a community of readers book</a:t>
            </a:r>
            <a:endParaRPr/>
          </a:p>
        </p:txBody>
      </p:sp>
      <p:sp>
        <p:nvSpPr>
          <p:cNvPr id="311" name="Google Shape;3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9d0dffe1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d9d0dffe1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d27b81ece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d27b81ecec_0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d27b81ece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d27b81ecec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d29d9dcd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d29d9dcd2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d9d0dffe1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8" name="Google Shape;118;g2d9d0dffe18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 often expect 8th graders to be leaders, but they don’t necessarily have the tools in their toolbox to do so. We need to give them opportunities and coach them.</a:t>
            </a:r>
            <a:endParaRPr>
              <a:solidFill>
                <a:schemeClr val="dk1"/>
              </a:solidFill>
            </a:endParaRPr>
          </a:p>
          <a:p>
            <a:pPr indent="0" lvl="0" marL="0" rtl="0" algn="l">
              <a:spcBef>
                <a:spcPts val="0"/>
              </a:spcBef>
              <a:spcAft>
                <a:spcPts val="0"/>
              </a:spcAft>
              <a:buNone/>
            </a:pPr>
            <a:r>
              <a:t/>
            </a:r>
            <a:endParaRPr/>
          </a:p>
        </p:txBody>
      </p:sp>
      <p:sp>
        <p:nvSpPr>
          <p:cNvPr id="142" name="Google Shape;1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d27b81ece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d27b81ecec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g2d9d0dffe18_0_100"/>
          <p:cNvSpPr txBox="1"/>
          <p:nvPr>
            <p:ph type="title"/>
          </p:nvPr>
        </p:nvSpPr>
        <p:spPr>
          <a:xfrm>
            <a:off x="415600" y="593367"/>
            <a:ext cx="95505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g2d9d0dffe18_0_100"/>
          <p:cNvSpPr txBox="1"/>
          <p:nvPr>
            <p:ph idx="1" type="body"/>
          </p:nvPr>
        </p:nvSpPr>
        <p:spPr>
          <a:xfrm>
            <a:off x="415600" y="1536633"/>
            <a:ext cx="95505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3" name="Google Shape;83;g2d9d0dffe18_0_100"/>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g2d9d0dffe18_0_100"/>
          <p:cNvPicPr preferRelativeResize="0"/>
          <p:nvPr/>
        </p:nvPicPr>
        <p:blipFill>
          <a:blip r:embed="rId3">
            <a:alphaModFix/>
          </a:blip>
          <a:stretch>
            <a:fillRect/>
          </a:stretch>
        </p:blipFill>
        <p:spPr>
          <a:xfrm>
            <a:off x="11059567" y="772440"/>
            <a:ext cx="731600" cy="53131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p:nvPr>
            <p:ph idx="2" type="pic"/>
          </p:nvPr>
        </p:nvSpPr>
        <p:spPr>
          <a:xfrm>
            <a:off x="5183188" y="987425"/>
            <a:ext cx="6172200" cy="4873625"/>
          </a:xfrm>
          <a:prstGeom prst="rect">
            <a:avLst/>
          </a:prstGeom>
          <a:noFill/>
          <a:ln>
            <a:noFill/>
          </a:ln>
        </p:spPr>
      </p:sp>
      <p:sp>
        <p:nvSpPr>
          <p:cNvPr id="64" name="Google Shape;64;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40.jpg"/><Relationship Id="rId8"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20.jpg"/></Relationships>
</file>

<file path=ppt/slides/_rels/slide19.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0.png"/><Relationship Id="rId5" Type="http://schemas.openxmlformats.org/officeDocument/2006/relationships/image" Target="../media/image15.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7.jpg"/><Relationship Id="rId5" Type="http://schemas.openxmlformats.org/officeDocument/2006/relationships/image" Target="../media/image22.jpg"/><Relationship Id="rId6" Type="http://schemas.openxmlformats.org/officeDocument/2006/relationships/image" Target="../media/image24.jpg"/><Relationship Id="rId7" Type="http://schemas.openxmlformats.org/officeDocument/2006/relationships/image" Target="../media/image23.jpg"/><Relationship Id="rId8"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mailto:millea@d-e.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21.jpg"/><Relationship Id="rId6"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jpg"/><Relationship Id="rId6"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1.jpg"/><Relationship Id="rId6" Type="http://schemas.openxmlformats.org/officeDocument/2006/relationships/image" Target="../media/image9.jpg"/><Relationship Id="rId7"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p:nvPr/>
        </p:nvSpPr>
        <p:spPr>
          <a:xfrm>
            <a:off x="324413" y="307250"/>
            <a:ext cx="11543173" cy="6243499"/>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b="1" lang="en-US" sz="3000">
                <a:solidFill>
                  <a:schemeClr val="lt1"/>
                </a:solidFill>
                <a:latin typeface="Garamond"/>
                <a:ea typeface="Garamond"/>
                <a:cs typeface="Garamond"/>
                <a:sym typeface="Garamond"/>
              </a:rPr>
              <a:t>WELCOME to 8th GRADE!</a:t>
            </a:r>
            <a:endParaRPr b="1" sz="3000">
              <a:solidFill>
                <a:schemeClr val="lt1"/>
              </a:solidFill>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b="1" lang="en-US" sz="3000">
                <a:solidFill>
                  <a:schemeClr val="lt1"/>
                </a:solidFill>
                <a:latin typeface="Garamond"/>
                <a:ea typeface="Garamond"/>
                <a:cs typeface="Garamond"/>
                <a:sym typeface="Garamond"/>
              </a:rPr>
              <a:t>Orientation </a:t>
            </a:r>
            <a:endParaRPr b="1">
              <a:solidFill>
                <a:schemeClr val="lt1"/>
              </a:solidFill>
              <a:latin typeface="Garamond"/>
              <a:ea typeface="Garamond"/>
              <a:cs typeface="Garamond"/>
              <a:sym typeface="Garamond"/>
            </a:endParaRPr>
          </a:p>
        </p:txBody>
      </p:sp>
      <p:pic>
        <p:nvPicPr>
          <p:cNvPr descr="A white text on a black background&#10;&#10;Description automatically generated" id="92" name="Google Shape;92;p1"/>
          <p:cNvPicPr preferRelativeResize="0"/>
          <p:nvPr/>
        </p:nvPicPr>
        <p:blipFill rotWithShape="1">
          <a:blip r:embed="rId3">
            <a:alphaModFix/>
          </a:blip>
          <a:srcRect b="0" l="0" r="0" t="0"/>
          <a:stretch/>
        </p:blipFill>
        <p:spPr>
          <a:xfrm>
            <a:off x="3352799" y="5618525"/>
            <a:ext cx="5486400" cy="723900"/>
          </a:xfrm>
          <a:prstGeom prst="rect">
            <a:avLst/>
          </a:prstGeom>
          <a:noFill/>
          <a:ln>
            <a:noFill/>
          </a:ln>
        </p:spPr>
      </p:pic>
      <p:sp>
        <p:nvSpPr>
          <p:cNvPr id="93" name="Google Shape;93;p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sz="2900">
                <a:solidFill>
                  <a:schemeClr val="lt1"/>
                </a:solidFill>
                <a:latin typeface="Garamond"/>
                <a:ea typeface="Garamond"/>
                <a:cs typeface="Garamond"/>
                <a:sym typeface="Garamond"/>
              </a:rPr>
              <a:t>5/6/24</a:t>
            </a:r>
            <a:endParaRPr b="1" sz="2900">
              <a:latin typeface="Garamond"/>
              <a:ea typeface="Garamond"/>
              <a:cs typeface="Garamond"/>
              <a:sym typeface="Garamond"/>
            </a:endParaRPr>
          </a:p>
        </p:txBody>
      </p:sp>
      <p:sp>
        <p:nvSpPr>
          <p:cNvPr id="94" name="Google Shape;94;p1"/>
          <p:cNvSpPr txBox="1"/>
          <p:nvPr/>
        </p:nvSpPr>
        <p:spPr>
          <a:xfrm>
            <a:off x="0" y="0"/>
            <a:ext cx="300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t/>
            </a:r>
            <a:endParaRPr/>
          </a:p>
        </p:txBody>
      </p:sp>
      <p:pic>
        <p:nvPicPr>
          <p:cNvPr descr="A group of people sitting under a tree&#10;&#10;Description automatically generated" id="95" name="Google Shape;95;p1"/>
          <p:cNvPicPr preferRelativeResize="0"/>
          <p:nvPr/>
        </p:nvPicPr>
        <p:blipFill rotWithShape="1">
          <a:blip r:embed="rId4">
            <a:alphaModFix amt="20000"/>
          </a:blip>
          <a:srcRect b="7961" l="0" r="1390" t="0"/>
          <a:stretch/>
        </p:blipFill>
        <p:spPr>
          <a:xfrm>
            <a:off x="324413" y="307250"/>
            <a:ext cx="11543174" cy="62434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0" name="Google Shape;190;p7"/>
          <p:cNvSpPr/>
          <p:nvPr/>
        </p:nvSpPr>
        <p:spPr>
          <a:xfrm>
            <a:off x="324413" y="307250"/>
            <a:ext cx="11543173" cy="6243499"/>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7"/>
          <p:cNvSpPr txBox="1"/>
          <p:nvPr>
            <p:ph type="ctrTitle"/>
          </p:nvPr>
        </p:nvSpPr>
        <p:spPr>
          <a:xfrm>
            <a:off x="1524000" y="597448"/>
            <a:ext cx="9144000" cy="716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Domine"/>
              <a:buNone/>
            </a:pPr>
            <a:r>
              <a:rPr b="1" lang="en-US" sz="3600">
                <a:solidFill>
                  <a:schemeClr val="lt1"/>
                </a:solidFill>
                <a:latin typeface="Garamond"/>
                <a:ea typeface="Garamond"/>
                <a:cs typeface="Garamond"/>
                <a:sym typeface="Garamond"/>
              </a:rPr>
              <a:t>American Freedom (History)</a:t>
            </a:r>
            <a:endParaRPr sz="3600">
              <a:latin typeface="Garamond"/>
              <a:ea typeface="Garamond"/>
              <a:cs typeface="Garamond"/>
              <a:sym typeface="Garamond"/>
            </a:endParaRPr>
          </a:p>
        </p:txBody>
      </p:sp>
      <p:sp>
        <p:nvSpPr>
          <p:cNvPr id="192" name="Google Shape;192;p7"/>
          <p:cNvSpPr txBox="1"/>
          <p:nvPr>
            <p:ph idx="1" type="subTitle"/>
          </p:nvPr>
        </p:nvSpPr>
        <p:spPr>
          <a:xfrm>
            <a:off x="1524000" y="1497450"/>
            <a:ext cx="9144000" cy="4824000"/>
          </a:xfrm>
          <a:prstGeom prst="rect">
            <a:avLst/>
          </a:prstGeom>
          <a:noFill/>
          <a:ln>
            <a:noFill/>
          </a:ln>
        </p:spPr>
        <p:txBody>
          <a:bodyPr anchorCtr="0" anchor="t" bIns="45700" lIns="91425" spcFirstLastPara="1" rIns="91425" wrap="square" tIns="45700">
            <a:normAutofit fontScale="32500"/>
          </a:bodyPr>
          <a:lstStyle/>
          <a:p>
            <a:pPr indent="0" lvl="0" marL="0" rtl="0" algn="l">
              <a:spcBef>
                <a:spcPts val="1000"/>
              </a:spcBef>
              <a:spcAft>
                <a:spcPts val="0"/>
              </a:spcAft>
              <a:buClr>
                <a:schemeClr val="dk1"/>
              </a:buClr>
              <a:buSzPts val="358"/>
              <a:buFont typeface="Arial"/>
              <a:buNone/>
            </a:pPr>
            <a:r>
              <a:rPr b="1" i="1" lang="en-US" sz="7200">
                <a:solidFill>
                  <a:schemeClr val="lt1"/>
                </a:solidFill>
                <a:latin typeface="Garamond"/>
                <a:ea typeface="Garamond"/>
                <a:cs typeface="Garamond"/>
                <a:sym typeface="Garamond"/>
              </a:rPr>
              <a:t>Content</a:t>
            </a:r>
            <a:endParaRPr b="1" i="1" sz="7200">
              <a:solidFill>
                <a:schemeClr val="lt1"/>
              </a:solidFill>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lang="en-US" sz="7200">
                <a:solidFill>
                  <a:schemeClr val="lt1"/>
                </a:solidFill>
                <a:latin typeface="Garamond"/>
                <a:ea typeface="Garamond"/>
                <a:cs typeface="Garamond"/>
                <a:sym typeface="Garamond"/>
              </a:rPr>
              <a:t>American Revolution, the Civil War, </a:t>
            </a:r>
            <a:r>
              <a:rPr b="1" lang="en-US" sz="7200">
                <a:solidFill>
                  <a:schemeClr val="lt1"/>
                </a:solidFill>
                <a:highlight>
                  <a:srgbClr val="002F87"/>
                </a:highlight>
                <a:latin typeface="Garamond"/>
                <a:ea typeface="Garamond"/>
                <a:cs typeface="Garamond"/>
                <a:sym typeface="Garamond"/>
              </a:rPr>
              <a:t>the Civil Rights Movement, and </a:t>
            </a:r>
            <a:endParaRPr b="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lang="en-US" sz="7200">
                <a:solidFill>
                  <a:schemeClr val="lt1"/>
                </a:solidFill>
                <a:highlight>
                  <a:srgbClr val="002F87"/>
                </a:highlight>
                <a:latin typeface="Garamond"/>
                <a:ea typeface="Garamond"/>
                <a:cs typeface="Garamond"/>
                <a:sym typeface="Garamond"/>
              </a:rPr>
              <a:t>Current Events. </a:t>
            </a:r>
            <a:endParaRPr b="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i="1" lang="en-US" sz="7200">
                <a:solidFill>
                  <a:schemeClr val="lt1"/>
                </a:solidFill>
                <a:highlight>
                  <a:srgbClr val="002F87"/>
                </a:highlight>
                <a:latin typeface="Garamond"/>
                <a:ea typeface="Garamond"/>
                <a:cs typeface="Garamond"/>
                <a:sym typeface="Garamond"/>
              </a:rPr>
              <a:t>Themes</a:t>
            </a:r>
            <a:endParaRPr b="1" i="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lang="en-US" sz="7200">
                <a:solidFill>
                  <a:schemeClr val="lt1"/>
                </a:solidFill>
                <a:highlight>
                  <a:srgbClr val="002F87"/>
                </a:highlight>
                <a:latin typeface="Garamond"/>
                <a:ea typeface="Garamond"/>
                <a:cs typeface="Garamond"/>
                <a:sym typeface="Garamond"/>
              </a:rPr>
              <a:t>Understanding &amp; applying perspective, cause and effect and interconnection; </a:t>
            </a:r>
            <a:endParaRPr b="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lang="en-US" sz="7200">
                <a:solidFill>
                  <a:schemeClr val="lt1"/>
                </a:solidFill>
                <a:highlight>
                  <a:srgbClr val="002F87"/>
                </a:highlight>
                <a:latin typeface="Garamond"/>
                <a:ea typeface="Garamond"/>
                <a:cs typeface="Garamond"/>
                <a:sym typeface="Garamond"/>
              </a:rPr>
              <a:t>Beliefs and individuality; and </a:t>
            </a:r>
            <a:endParaRPr b="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lang="en-US" sz="7200">
                <a:solidFill>
                  <a:schemeClr val="lt1"/>
                </a:solidFill>
                <a:highlight>
                  <a:srgbClr val="002F87"/>
                </a:highlight>
                <a:latin typeface="Garamond"/>
                <a:ea typeface="Garamond"/>
                <a:cs typeface="Garamond"/>
                <a:sym typeface="Garamond"/>
              </a:rPr>
              <a:t>Civic Choices, individual and collective argument and opposition. </a:t>
            </a:r>
            <a:endParaRPr b="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i="1" lang="en-US" sz="7200">
                <a:solidFill>
                  <a:schemeClr val="lt1"/>
                </a:solidFill>
                <a:highlight>
                  <a:srgbClr val="002F87"/>
                </a:highlight>
                <a:latin typeface="Garamond"/>
                <a:ea typeface="Garamond"/>
                <a:cs typeface="Garamond"/>
                <a:sym typeface="Garamond"/>
              </a:rPr>
              <a:t>Skills</a:t>
            </a:r>
            <a:endParaRPr b="1" i="1" sz="7200">
              <a:solidFill>
                <a:schemeClr val="lt1"/>
              </a:solidFill>
              <a:highlight>
                <a:srgbClr val="002F87"/>
              </a:highlight>
              <a:latin typeface="Garamond"/>
              <a:ea typeface="Garamond"/>
              <a:cs typeface="Garamond"/>
              <a:sym typeface="Garamond"/>
            </a:endParaRPr>
          </a:p>
          <a:p>
            <a:pPr indent="0" lvl="0" marL="0" rtl="0" algn="l">
              <a:spcBef>
                <a:spcPts val="1000"/>
              </a:spcBef>
              <a:spcAft>
                <a:spcPts val="0"/>
              </a:spcAft>
              <a:buClr>
                <a:schemeClr val="dk1"/>
              </a:buClr>
              <a:buSzPts val="358"/>
              <a:buFont typeface="Arial"/>
              <a:buNone/>
            </a:pPr>
            <a:r>
              <a:rPr b="1" lang="en-US" sz="7200">
                <a:solidFill>
                  <a:schemeClr val="lt1"/>
                </a:solidFill>
                <a:highlight>
                  <a:srgbClr val="002F87"/>
                </a:highlight>
                <a:latin typeface="Garamond"/>
                <a:ea typeface="Garamond"/>
                <a:cs typeface="Garamond"/>
                <a:sym typeface="Garamond"/>
              </a:rPr>
              <a:t>Developing and defending an argument, use of evidence in writing, reading, public speaking and use of primary source documents.</a:t>
            </a:r>
            <a:endParaRPr b="1" sz="7200">
              <a:solidFill>
                <a:schemeClr val="lt1"/>
              </a:solidFill>
              <a:highlight>
                <a:srgbClr val="002F87"/>
              </a:highlight>
              <a:latin typeface="Garamond"/>
              <a:ea typeface="Garamond"/>
              <a:cs typeface="Garamond"/>
              <a:sym typeface="Garamond"/>
            </a:endParaRPr>
          </a:p>
        </p:txBody>
      </p:sp>
      <p:pic>
        <p:nvPicPr>
          <p:cNvPr descr="A group of people sitting under a tree&#10;&#10;Description automatically generated" id="193" name="Google Shape;193;p7"/>
          <p:cNvPicPr preferRelativeResize="0"/>
          <p:nvPr/>
        </p:nvPicPr>
        <p:blipFill rotWithShape="1">
          <a:blip r:embed="rId3">
            <a:alphaModFix amt="20000"/>
          </a:blip>
          <a:srcRect b="7959" l="0" r="1392" t="1"/>
          <a:stretch/>
        </p:blipFill>
        <p:spPr>
          <a:xfrm>
            <a:off x="324413" y="307250"/>
            <a:ext cx="11543174" cy="62434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d27b81ecec_0_10"/>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99" name="Google Shape;199;g2d27b81ecec_0_10"/>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200" name="Google Shape;200;g2d27b81ecec_0_10"/>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1" name="Google Shape;201;g2d27b81ecec_0_1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National History Day</a:t>
            </a:r>
            <a:endParaRPr b="1">
              <a:latin typeface="Garamond"/>
              <a:ea typeface="Garamond"/>
              <a:cs typeface="Garamond"/>
              <a:sym typeface="Garamond"/>
            </a:endParaRPr>
          </a:p>
        </p:txBody>
      </p:sp>
      <p:pic>
        <p:nvPicPr>
          <p:cNvPr descr="A white text on a black background&#10;&#10;Description automatically generated" id="202" name="Google Shape;202;g2d27b81ecec_0_10"/>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203" name="Google Shape;203;g2d27b81ecec_0_1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1000"/>
              </a:spcBef>
              <a:spcAft>
                <a:spcPts val="0"/>
              </a:spcAft>
              <a:buClr>
                <a:schemeClr val="dk1"/>
              </a:buClr>
              <a:buSzPct val="39285"/>
              <a:buFont typeface="Arial"/>
              <a:buNone/>
            </a:pPr>
            <a:r>
              <a:rPr lang="en-US">
                <a:solidFill>
                  <a:schemeClr val="lt1"/>
                </a:solidFill>
                <a:latin typeface="Garamond"/>
                <a:ea typeface="Garamond"/>
                <a:cs typeface="Garamond"/>
                <a:sym typeface="Garamond"/>
              </a:rPr>
              <a:t>All students in the 8th grade do this project.</a:t>
            </a:r>
            <a:endParaRPr>
              <a:solidFill>
                <a:schemeClr val="lt1"/>
              </a:solidFill>
              <a:latin typeface="Garamond"/>
              <a:ea typeface="Garamond"/>
              <a:cs typeface="Garamond"/>
              <a:sym typeface="Garamond"/>
            </a:endParaRPr>
          </a:p>
          <a:p>
            <a:pPr indent="0" lvl="0" marL="0" rtl="0" algn="l">
              <a:spcBef>
                <a:spcPts val="1000"/>
              </a:spcBef>
              <a:spcAft>
                <a:spcPts val="0"/>
              </a:spcAft>
              <a:buClr>
                <a:schemeClr val="dk1"/>
              </a:buClr>
              <a:buSzPct val="39285"/>
              <a:buFont typeface="Arial"/>
              <a:buNone/>
            </a:pPr>
            <a:r>
              <a:rPr lang="en-US">
                <a:solidFill>
                  <a:schemeClr val="lt1"/>
                </a:solidFill>
                <a:latin typeface="Garamond"/>
                <a:ea typeface="Garamond"/>
                <a:cs typeface="Garamond"/>
                <a:sym typeface="Garamond"/>
              </a:rPr>
              <a:t>Students </a:t>
            </a:r>
            <a:r>
              <a:rPr b="1" lang="en-US">
                <a:solidFill>
                  <a:schemeClr val="lt1"/>
                </a:solidFill>
                <a:latin typeface="Garamond"/>
                <a:ea typeface="Garamond"/>
                <a:cs typeface="Garamond"/>
                <a:sym typeface="Garamond"/>
              </a:rPr>
              <a:t>get to choose</a:t>
            </a:r>
            <a:r>
              <a:rPr lang="en-US">
                <a:solidFill>
                  <a:schemeClr val="lt1"/>
                </a:solidFill>
                <a:latin typeface="Garamond"/>
                <a:ea typeface="Garamond"/>
                <a:cs typeface="Garamond"/>
                <a:sym typeface="Garamond"/>
              </a:rPr>
              <a:t> both their topic and their presentation: presentation board, essay, website, performance, documentary.</a:t>
            </a:r>
            <a:endParaRPr>
              <a:solidFill>
                <a:schemeClr val="lt1"/>
              </a:solidFill>
              <a:latin typeface="Garamond"/>
              <a:ea typeface="Garamond"/>
              <a:cs typeface="Garamond"/>
              <a:sym typeface="Garamond"/>
            </a:endParaRPr>
          </a:p>
          <a:p>
            <a:pPr indent="0" lvl="0" marL="0" rtl="0" algn="l">
              <a:spcBef>
                <a:spcPts val="1000"/>
              </a:spcBef>
              <a:spcAft>
                <a:spcPts val="0"/>
              </a:spcAft>
              <a:buNone/>
            </a:pPr>
            <a:r>
              <a:rPr lang="en-US">
                <a:solidFill>
                  <a:schemeClr val="lt1"/>
                </a:solidFill>
                <a:latin typeface="Garamond"/>
                <a:ea typeface="Garamond"/>
                <a:cs typeface="Garamond"/>
                <a:sym typeface="Garamond"/>
              </a:rPr>
              <a:t>This year’s theme was </a:t>
            </a:r>
            <a:r>
              <a:rPr b="1" lang="en-US">
                <a:solidFill>
                  <a:schemeClr val="lt1"/>
                </a:solidFill>
                <a:latin typeface="Garamond"/>
                <a:ea typeface="Garamond"/>
                <a:cs typeface="Garamond"/>
                <a:sym typeface="Garamond"/>
              </a:rPr>
              <a:t>Turning Points in History.</a:t>
            </a:r>
            <a:endParaRPr b="1">
              <a:solidFill>
                <a:schemeClr val="lt1"/>
              </a:solidFill>
              <a:latin typeface="Garamond"/>
              <a:ea typeface="Garamond"/>
              <a:cs typeface="Garamond"/>
              <a:sym typeface="Garamond"/>
            </a:endParaRPr>
          </a:p>
          <a:p>
            <a:pPr indent="0" lvl="0" marL="0" rtl="0" algn="l">
              <a:spcBef>
                <a:spcPts val="1000"/>
              </a:spcBef>
              <a:spcAft>
                <a:spcPts val="0"/>
              </a:spcAft>
              <a:buClr>
                <a:schemeClr val="dk1"/>
              </a:buClr>
              <a:buSzPct val="50000"/>
              <a:buFont typeface="Arial"/>
              <a:buNone/>
            </a:pPr>
            <a:r>
              <a:rPr lang="en-US">
                <a:solidFill>
                  <a:schemeClr val="lt1"/>
                </a:solidFill>
                <a:latin typeface="Garamond"/>
                <a:ea typeface="Garamond"/>
                <a:cs typeface="Garamond"/>
                <a:sym typeface="Garamond"/>
              </a:rPr>
              <a:t>Some students chose to compete at the regional level. Students who placed at that level then went on to present their project at the state level on May 4.</a:t>
            </a:r>
            <a:endParaRPr sz="2200">
              <a:solidFill>
                <a:schemeClr val="lt1"/>
              </a:solidFill>
              <a:highlight>
                <a:srgbClr val="002F87"/>
              </a:highlight>
              <a:latin typeface="Garamond"/>
              <a:ea typeface="Garamond"/>
              <a:cs typeface="Garamond"/>
              <a:sym typeface="Garamond"/>
            </a:endParaRPr>
          </a:p>
        </p:txBody>
      </p:sp>
      <p:sp>
        <p:nvSpPr>
          <p:cNvPr id="204" name="Google Shape;204;g2d27b81ecec_0_10"/>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05" name="Google Shape;205;g2d27b81ecec_0_10"/>
          <p:cNvPicPr preferRelativeResize="0"/>
          <p:nvPr/>
        </p:nvPicPr>
        <p:blipFill>
          <a:blip r:embed="rId5">
            <a:alphaModFix/>
          </a:blip>
          <a:stretch>
            <a:fillRect/>
          </a:stretch>
        </p:blipFill>
        <p:spPr>
          <a:xfrm>
            <a:off x="6792175" y="1690825"/>
            <a:ext cx="3655899" cy="48745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d27b81ecec_0_22"/>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g2d27b81ecec_0_22"/>
          <p:cNvSpPr/>
          <p:nvPr/>
        </p:nvSpPr>
        <p:spPr>
          <a:xfrm>
            <a:off x="324413" y="307250"/>
            <a:ext cx="11543100" cy="62436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2" name="Google Shape;212;g2d27b81ecec_0_22"/>
          <p:cNvSpPr txBox="1"/>
          <p:nvPr>
            <p:ph type="ctrTitle"/>
          </p:nvPr>
        </p:nvSpPr>
        <p:spPr>
          <a:xfrm>
            <a:off x="1524000" y="525450"/>
            <a:ext cx="9144000" cy="734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Domine"/>
              <a:buNone/>
            </a:pPr>
            <a:r>
              <a:rPr b="1" lang="en-US" sz="3600">
                <a:solidFill>
                  <a:schemeClr val="lt1"/>
                </a:solidFill>
                <a:latin typeface="Garamond"/>
                <a:ea typeface="Garamond"/>
                <a:cs typeface="Garamond"/>
                <a:sym typeface="Garamond"/>
              </a:rPr>
              <a:t>Math</a:t>
            </a:r>
            <a:endParaRPr sz="3600">
              <a:latin typeface="Garamond"/>
              <a:ea typeface="Garamond"/>
              <a:cs typeface="Garamond"/>
              <a:sym typeface="Garamond"/>
            </a:endParaRPr>
          </a:p>
        </p:txBody>
      </p:sp>
      <p:sp>
        <p:nvSpPr>
          <p:cNvPr id="213" name="Google Shape;213;g2d27b81ecec_0_22"/>
          <p:cNvSpPr txBox="1"/>
          <p:nvPr>
            <p:ph idx="1" type="subTitle"/>
          </p:nvPr>
        </p:nvSpPr>
        <p:spPr>
          <a:xfrm>
            <a:off x="1524000" y="1443450"/>
            <a:ext cx="9144000" cy="50040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b="1" lang="en-US" sz="1800">
                <a:solidFill>
                  <a:schemeClr val="lt1"/>
                </a:solidFill>
                <a:latin typeface="Garamond"/>
                <a:ea typeface="Garamond"/>
                <a:cs typeface="Garamond"/>
                <a:sym typeface="Garamond"/>
              </a:rPr>
              <a:t>Content: Algebra, Geometry</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t/>
            </a:r>
            <a:endParaRPr b="1" sz="1800">
              <a:solidFill>
                <a:schemeClr val="lt1"/>
              </a:solidFill>
              <a:latin typeface="Garamond"/>
              <a:ea typeface="Garamond"/>
              <a:cs typeface="Garamond"/>
              <a:sym typeface="Garamond"/>
            </a:endParaRPr>
          </a:p>
          <a:p>
            <a:pPr indent="-342900" lvl="0" marL="457200" rtl="0" algn="l">
              <a:spcBef>
                <a:spcPts val="100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Three Levels: College Prep              Advanced                 “Hyper”</a:t>
            </a:r>
            <a:endParaRPr b="1" sz="1800">
              <a:solidFill>
                <a:schemeClr val="lt1"/>
              </a:solidFill>
              <a:latin typeface="Garamond"/>
              <a:ea typeface="Garamond"/>
              <a:cs typeface="Garamond"/>
              <a:sym typeface="Garamond"/>
            </a:endParaRPr>
          </a:p>
          <a:p>
            <a:pPr indent="0" lvl="0" marL="457200" rtl="0" algn="l">
              <a:spcBef>
                <a:spcPts val="1000"/>
              </a:spcBef>
              <a:spcAft>
                <a:spcPts val="0"/>
              </a:spcAft>
              <a:buNone/>
            </a:pPr>
            <a:r>
              <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rPr b="1" i="1" lang="en-US" sz="1800">
                <a:solidFill>
                  <a:schemeClr val="lt1"/>
                </a:solidFill>
                <a:latin typeface="Garamond"/>
                <a:ea typeface="Garamond"/>
                <a:cs typeface="Garamond"/>
                <a:sym typeface="Garamond"/>
              </a:rPr>
              <a:t>Themes</a:t>
            </a:r>
            <a:endParaRPr b="1" i="1" sz="1800">
              <a:solidFill>
                <a:schemeClr val="lt1"/>
              </a:solidFill>
              <a:latin typeface="Garamond"/>
              <a:ea typeface="Garamond"/>
              <a:cs typeface="Garamond"/>
              <a:sym typeface="Garamond"/>
            </a:endParaRPr>
          </a:p>
          <a:p>
            <a:pPr indent="0" lvl="0" marL="0" rtl="0" algn="l">
              <a:spcBef>
                <a:spcPts val="1000"/>
              </a:spcBef>
              <a:spcAft>
                <a:spcPts val="0"/>
              </a:spcAft>
              <a:buNone/>
            </a:pPr>
            <a:r>
              <a:rPr b="1" lang="en-US" sz="1800">
                <a:solidFill>
                  <a:schemeClr val="lt1"/>
                </a:solidFill>
                <a:latin typeface="Garamond"/>
                <a:ea typeface="Garamond"/>
                <a:cs typeface="Garamond"/>
                <a:sym typeface="Garamond"/>
              </a:rPr>
              <a:t>Interactive problem solving  </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rPr b="1" i="1" lang="en-US" sz="1800">
                <a:solidFill>
                  <a:schemeClr val="lt1"/>
                </a:solidFill>
                <a:latin typeface="Garamond"/>
                <a:ea typeface="Garamond"/>
                <a:cs typeface="Garamond"/>
                <a:sym typeface="Garamond"/>
              </a:rPr>
              <a:t>Skills</a:t>
            </a:r>
            <a:endParaRPr b="1" i="1" sz="1800">
              <a:solidFill>
                <a:schemeClr val="lt1"/>
              </a:solidFill>
              <a:latin typeface="Garamond"/>
              <a:ea typeface="Garamond"/>
              <a:cs typeface="Garamond"/>
              <a:sym typeface="Garamond"/>
            </a:endParaRPr>
          </a:p>
          <a:p>
            <a:pPr indent="0" lvl="0" marL="0" rtl="0" algn="l">
              <a:spcBef>
                <a:spcPts val="1000"/>
              </a:spcBef>
              <a:spcAft>
                <a:spcPts val="0"/>
              </a:spcAft>
              <a:buNone/>
            </a:pPr>
            <a:r>
              <a:rPr b="1" lang="en-US" sz="1800">
                <a:solidFill>
                  <a:schemeClr val="lt1"/>
                </a:solidFill>
                <a:latin typeface="Garamond"/>
                <a:ea typeface="Garamond"/>
                <a:cs typeface="Garamond"/>
                <a:sym typeface="Garamond"/>
              </a:rPr>
              <a:t>Equations, graphing, polynomials; </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rPr b="1" lang="en-US" sz="1800">
                <a:solidFill>
                  <a:schemeClr val="lt1"/>
                </a:solidFill>
                <a:latin typeface="Garamond"/>
                <a:ea typeface="Garamond"/>
                <a:cs typeface="Garamond"/>
                <a:sym typeface="Garamond"/>
              </a:rPr>
              <a:t>Focus on Comfort and Application; </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rPr b="1" lang="en-US" sz="1800">
                <a:solidFill>
                  <a:schemeClr val="lt1"/>
                </a:solidFill>
                <a:latin typeface="Garamond"/>
                <a:ea typeface="Garamond"/>
                <a:cs typeface="Garamond"/>
                <a:sym typeface="Garamond"/>
              </a:rPr>
              <a:t>Desmo (App on Ipad)</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rPr b="1" lang="en-US" sz="1800">
                <a:solidFill>
                  <a:schemeClr val="lt1"/>
                </a:solidFill>
                <a:latin typeface="Garamond"/>
                <a:ea typeface="Garamond"/>
                <a:cs typeface="Garamond"/>
                <a:sym typeface="Garamond"/>
              </a:rPr>
              <a:t>Understanding skill, not memorization; and </a:t>
            </a:r>
            <a:endParaRPr b="1" sz="1800">
              <a:solidFill>
                <a:schemeClr val="lt1"/>
              </a:solidFill>
              <a:latin typeface="Garamond"/>
              <a:ea typeface="Garamond"/>
              <a:cs typeface="Garamond"/>
              <a:sym typeface="Garamond"/>
            </a:endParaRPr>
          </a:p>
          <a:p>
            <a:pPr indent="0" lvl="0" marL="0" rtl="0" algn="l">
              <a:spcBef>
                <a:spcPts val="1000"/>
              </a:spcBef>
              <a:spcAft>
                <a:spcPts val="0"/>
              </a:spcAft>
              <a:buNone/>
            </a:pPr>
            <a:r>
              <a:rPr b="1" lang="en-US" sz="1800">
                <a:solidFill>
                  <a:schemeClr val="lt1"/>
                </a:solidFill>
                <a:latin typeface="Garamond"/>
                <a:ea typeface="Garamond"/>
                <a:cs typeface="Garamond"/>
                <a:sym typeface="Garamond"/>
              </a:rPr>
              <a:t>Explaining / communicating through writing the ‘solution process’.</a:t>
            </a:r>
            <a:endParaRPr b="1" i="1" sz="1800">
              <a:solidFill>
                <a:schemeClr val="lt1"/>
              </a:solidFill>
              <a:highlight>
                <a:srgbClr val="002F87"/>
              </a:highlight>
              <a:latin typeface="Garamond"/>
              <a:ea typeface="Garamond"/>
              <a:cs typeface="Garamond"/>
              <a:sym typeface="Garamond"/>
            </a:endParaRPr>
          </a:p>
        </p:txBody>
      </p:sp>
      <p:pic>
        <p:nvPicPr>
          <p:cNvPr descr="A building with glass walls and a statue&#10;&#10;Description automatically generated" id="214" name="Google Shape;214;g2d27b81ecec_0_22"/>
          <p:cNvPicPr preferRelativeResize="0"/>
          <p:nvPr/>
        </p:nvPicPr>
        <p:blipFill rotWithShape="1">
          <a:blip r:embed="rId3">
            <a:alphaModFix amt="20000"/>
          </a:blip>
          <a:srcRect b="0" l="0" r="0" t="0"/>
          <a:stretch/>
        </p:blipFill>
        <p:spPr>
          <a:xfrm>
            <a:off x="324411" y="307250"/>
            <a:ext cx="11543173" cy="62434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d27b81ecec_0_30"/>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0" name="Google Shape;220;g2d27b81ecec_0_30"/>
          <p:cNvSpPr/>
          <p:nvPr/>
        </p:nvSpPr>
        <p:spPr>
          <a:xfrm>
            <a:off x="324413" y="307250"/>
            <a:ext cx="11543100" cy="62436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g2d27b81ecec_0_30"/>
          <p:cNvSpPr txBox="1"/>
          <p:nvPr>
            <p:ph type="ctrTitle"/>
          </p:nvPr>
        </p:nvSpPr>
        <p:spPr>
          <a:xfrm>
            <a:off x="1524000" y="597448"/>
            <a:ext cx="9144000" cy="7164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1" lang="en-US" sz="3000">
                <a:solidFill>
                  <a:schemeClr val="lt1"/>
                </a:solidFill>
                <a:latin typeface="Garamond"/>
                <a:ea typeface="Garamond"/>
                <a:cs typeface="Garamond"/>
                <a:sym typeface="Garamond"/>
              </a:rPr>
              <a:t>The Courage of Our Conviction (English) </a:t>
            </a:r>
            <a:endParaRPr sz="3000">
              <a:solidFill>
                <a:schemeClr val="lt1"/>
              </a:solidFill>
              <a:latin typeface="Garamond"/>
              <a:ea typeface="Garamond"/>
              <a:cs typeface="Garamond"/>
              <a:sym typeface="Garamond"/>
            </a:endParaRPr>
          </a:p>
        </p:txBody>
      </p:sp>
      <p:sp>
        <p:nvSpPr>
          <p:cNvPr id="222" name="Google Shape;222;g2d27b81ecec_0_30"/>
          <p:cNvSpPr txBox="1"/>
          <p:nvPr>
            <p:ph idx="1" type="subTitle"/>
          </p:nvPr>
        </p:nvSpPr>
        <p:spPr>
          <a:xfrm>
            <a:off x="1524000" y="1497450"/>
            <a:ext cx="9144000" cy="4824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SzPts val="1100"/>
              <a:buNone/>
            </a:pPr>
            <a:r>
              <a:rPr b="1" i="1" lang="en-US" sz="2000">
                <a:solidFill>
                  <a:schemeClr val="lt1"/>
                </a:solidFill>
                <a:latin typeface="Garamond"/>
                <a:ea typeface="Garamond"/>
                <a:cs typeface="Garamond"/>
                <a:sym typeface="Garamond"/>
              </a:rPr>
              <a:t>Content</a:t>
            </a:r>
            <a:endParaRPr b="1" i="1" sz="2000">
              <a:solidFill>
                <a:schemeClr val="lt1"/>
              </a:solidFill>
              <a:latin typeface="Garamond"/>
              <a:ea typeface="Garamond"/>
              <a:cs typeface="Garamond"/>
              <a:sym typeface="Garamond"/>
            </a:endParaRPr>
          </a:p>
          <a:p>
            <a:pPr indent="-355600" lvl="0" marL="457200" rtl="0" algn="l">
              <a:lnSpc>
                <a:spcPct val="100000"/>
              </a:lnSpc>
              <a:spcBef>
                <a:spcPts val="1000"/>
              </a:spcBef>
              <a:spcAft>
                <a:spcPts val="0"/>
              </a:spcAft>
              <a:buClr>
                <a:schemeClr val="lt1"/>
              </a:buClr>
              <a:buSzPts val="2000"/>
              <a:buFont typeface="Garamond"/>
              <a:buChar char="•"/>
            </a:pPr>
            <a:r>
              <a:rPr b="1" i="1" lang="en-US" sz="2000">
                <a:solidFill>
                  <a:schemeClr val="lt1"/>
                </a:solidFill>
                <a:latin typeface="Garamond"/>
                <a:ea typeface="Garamond"/>
                <a:cs typeface="Garamond"/>
                <a:sym typeface="Garamond"/>
              </a:rPr>
              <a:t>Just Mercy, Fahrenheit 451, The House on Mango Street &amp; Romeo and Juliet.</a:t>
            </a:r>
            <a:endParaRPr b="1" i="1" sz="2000">
              <a:solidFill>
                <a:schemeClr val="lt1"/>
              </a:solidFill>
              <a:latin typeface="Garamond"/>
              <a:ea typeface="Garamond"/>
              <a:cs typeface="Garamond"/>
              <a:sym typeface="Garamond"/>
            </a:endParaRPr>
          </a:p>
          <a:p>
            <a:pPr indent="0" lvl="0" marL="0" rtl="0" algn="l">
              <a:lnSpc>
                <a:spcPct val="100000"/>
              </a:lnSpc>
              <a:spcBef>
                <a:spcPts val="1000"/>
              </a:spcBef>
              <a:spcAft>
                <a:spcPts val="0"/>
              </a:spcAft>
              <a:buClr>
                <a:schemeClr val="dk1"/>
              </a:buClr>
              <a:buSzPts val="1100"/>
              <a:buNone/>
            </a:pPr>
            <a:r>
              <a:rPr b="1" i="1" lang="en-US" sz="2000">
                <a:solidFill>
                  <a:schemeClr val="lt1"/>
                </a:solidFill>
                <a:latin typeface="Garamond"/>
                <a:ea typeface="Garamond"/>
                <a:cs typeface="Garamond"/>
                <a:sym typeface="Garamond"/>
              </a:rPr>
              <a:t>Themes</a:t>
            </a:r>
            <a:endParaRPr b="1" i="1" sz="2000">
              <a:solidFill>
                <a:schemeClr val="lt1"/>
              </a:solidFill>
              <a:latin typeface="Garamond"/>
              <a:ea typeface="Garamond"/>
              <a:cs typeface="Garamond"/>
              <a:sym typeface="Garamond"/>
            </a:endParaRPr>
          </a:p>
          <a:p>
            <a:pPr indent="-355600" lvl="0" marL="457200" rtl="0" algn="l">
              <a:lnSpc>
                <a:spcPct val="100000"/>
              </a:lnSpc>
              <a:spcBef>
                <a:spcPts val="100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Standing up for one’s beliefs</a:t>
            </a:r>
            <a:endParaRPr b="1" sz="2000">
              <a:solidFill>
                <a:schemeClr val="lt1"/>
              </a:solidFill>
              <a:latin typeface="Garamond"/>
              <a:ea typeface="Garamond"/>
              <a:cs typeface="Garamond"/>
              <a:sym typeface="Garamond"/>
            </a:endParaRPr>
          </a:p>
          <a:p>
            <a:pPr indent="-355600" lvl="0" marL="457200" rtl="0" algn="l">
              <a:lnSpc>
                <a:spcPct val="100000"/>
              </a:lnSpc>
              <a:spcBef>
                <a:spcPts val="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Persuasive speech,</a:t>
            </a:r>
            <a:endParaRPr b="1" sz="2000">
              <a:solidFill>
                <a:schemeClr val="lt1"/>
              </a:solidFill>
              <a:latin typeface="Garamond"/>
              <a:ea typeface="Garamond"/>
              <a:cs typeface="Garamond"/>
              <a:sym typeface="Garamond"/>
            </a:endParaRPr>
          </a:p>
          <a:p>
            <a:pPr indent="-355600" lvl="0" marL="457200" rtl="0" algn="l">
              <a:lnSpc>
                <a:spcPct val="100000"/>
              </a:lnSpc>
              <a:spcBef>
                <a:spcPts val="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Forming, defending conviction, </a:t>
            </a:r>
            <a:endParaRPr b="1" sz="2000">
              <a:solidFill>
                <a:schemeClr val="lt1"/>
              </a:solidFill>
              <a:latin typeface="Garamond"/>
              <a:ea typeface="Garamond"/>
              <a:cs typeface="Garamond"/>
              <a:sym typeface="Garamond"/>
            </a:endParaRPr>
          </a:p>
          <a:p>
            <a:pPr indent="-355600" lvl="0" marL="457200" rtl="0" algn="l">
              <a:lnSpc>
                <a:spcPct val="100000"/>
              </a:lnSpc>
              <a:spcBef>
                <a:spcPts val="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Courage</a:t>
            </a:r>
            <a:endParaRPr b="1" sz="2000">
              <a:solidFill>
                <a:schemeClr val="lt1"/>
              </a:solidFill>
              <a:latin typeface="Garamond"/>
              <a:ea typeface="Garamond"/>
              <a:cs typeface="Garamond"/>
              <a:sym typeface="Garamond"/>
            </a:endParaRPr>
          </a:p>
          <a:p>
            <a:pPr indent="0" lvl="0" marL="0" rtl="0" algn="l">
              <a:lnSpc>
                <a:spcPct val="100000"/>
              </a:lnSpc>
              <a:spcBef>
                <a:spcPts val="1000"/>
              </a:spcBef>
              <a:spcAft>
                <a:spcPts val="0"/>
              </a:spcAft>
              <a:buClr>
                <a:schemeClr val="dk1"/>
              </a:buClr>
              <a:buSzPts val="1100"/>
              <a:buNone/>
            </a:pPr>
            <a:r>
              <a:rPr b="1" i="1" lang="en-US" sz="2000">
                <a:solidFill>
                  <a:schemeClr val="lt1"/>
                </a:solidFill>
                <a:latin typeface="Garamond"/>
                <a:ea typeface="Garamond"/>
                <a:cs typeface="Garamond"/>
                <a:sym typeface="Garamond"/>
              </a:rPr>
              <a:t>Skills</a:t>
            </a:r>
            <a:endParaRPr b="1" i="1" sz="2000">
              <a:solidFill>
                <a:schemeClr val="lt1"/>
              </a:solidFill>
              <a:latin typeface="Garamond"/>
              <a:ea typeface="Garamond"/>
              <a:cs typeface="Garamond"/>
              <a:sym typeface="Garamond"/>
            </a:endParaRPr>
          </a:p>
          <a:p>
            <a:pPr indent="-355600" lvl="0" marL="457200" rtl="0" algn="l">
              <a:lnSpc>
                <a:spcPct val="100000"/>
              </a:lnSpc>
              <a:spcBef>
                <a:spcPts val="100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Public Speaking, </a:t>
            </a:r>
            <a:endParaRPr b="1" sz="2000">
              <a:solidFill>
                <a:schemeClr val="lt1"/>
              </a:solidFill>
              <a:latin typeface="Garamond"/>
              <a:ea typeface="Garamond"/>
              <a:cs typeface="Garamond"/>
              <a:sym typeface="Garamond"/>
            </a:endParaRPr>
          </a:p>
          <a:p>
            <a:pPr indent="-355600" lvl="0" marL="457200" rtl="0" algn="l">
              <a:lnSpc>
                <a:spcPct val="100000"/>
              </a:lnSpc>
              <a:spcBef>
                <a:spcPts val="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Writing, Research, </a:t>
            </a:r>
            <a:endParaRPr b="1" sz="2000">
              <a:solidFill>
                <a:schemeClr val="lt1"/>
              </a:solidFill>
              <a:latin typeface="Garamond"/>
              <a:ea typeface="Garamond"/>
              <a:cs typeface="Garamond"/>
              <a:sym typeface="Garamond"/>
            </a:endParaRPr>
          </a:p>
          <a:p>
            <a:pPr indent="-355600" lvl="0" marL="457200" rtl="0" algn="l">
              <a:lnSpc>
                <a:spcPct val="100000"/>
              </a:lnSpc>
              <a:spcBef>
                <a:spcPts val="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Reading, </a:t>
            </a:r>
            <a:endParaRPr b="1" sz="2000">
              <a:solidFill>
                <a:schemeClr val="lt1"/>
              </a:solidFill>
              <a:latin typeface="Garamond"/>
              <a:ea typeface="Garamond"/>
              <a:cs typeface="Garamond"/>
              <a:sym typeface="Garamond"/>
            </a:endParaRPr>
          </a:p>
          <a:p>
            <a:pPr indent="-355600" lvl="0" marL="457200" rtl="0" algn="l">
              <a:lnSpc>
                <a:spcPct val="100000"/>
              </a:lnSpc>
              <a:spcBef>
                <a:spcPts val="0"/>
              </a:spcBef>
              <a:spcAft>
                <a:spcPts val="0"/>
              </a:spcAft>
              <a:buClr>
                <a:schemeClr val="lt1"/>
              </a:buClr>
              <a:buSzPts val="2000"/>
              <a:buFont typeface="Garamond"/>
              <a:buChar char="•"/>
            </a:pPr>
            <a:r>
              <a:rPr b="1" lang="en-US" sz="2000">
                <a:solidFill>
                  <a:schemeClr val="lt1"/>
                </a:solidFill>
                <a:latin typeface="Garamond"/>
                <a:ea typeface="Garamond"/>
                <a:cs typeface="Garamond"/>
                <a:sym typeface="Garamond"/>
              </a:rPr>
              <a:t>Portfolio development</a:t>
            </a:r>
            <a:endParaRPr b="1" i="1" sz="2000">
              <a:solidFill>
                <a:schemeClr val="lt1"/>
              </a:solidFill>
              <a:latin typeface="Garamond"/>
              <a:ea typeface="Garamond"/>
              <a:cs typeface="Garamond"/>
              <a:sym typeface="Garamond"/>
            </a:endParaRPr>
          </a:p>
        </p:txBody>
      </p:sp>
      <p:pic>
        <p:nvPicPr>
          <p:cNvPr descr="A group of people sitting under a tree&#10;&#10;Description automatically generated" id="223" name="Google Shape;223;g2d27b81ecec_0_30"/>
          <p:cNvPicPr preferRelativeResize="0"/>
          <p:nvPr/>
        </p:nvPicPr>
        <p:blipFill rotWithShape="1">
          <a:blip r:embed="rId3">
            <a:alphaModFix amt="20000"/>
          </a:blip>
          <a:srcRect b="7961" l="0" r="1390" t="0"/>
          <a:stretch/>
        </p:blipFill>
        <p:spPr>
          <a:xfrm>
            <a:off x="324413" y="307300"/>
            <a:ext cx="11543174" cy="62434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d27b81ecec_0_38"/>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229" name="Google Shape;229;g2d27b81ecec_0_38"/>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230" name="Google Shape;230;g2d27b81ecec_0_38"/>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g2d27b81ecec_0_38"/>
          <p:cNvSpPr txBox="1"/>
          <p:nvPr>
            <p:ph type="title"/>
          </p:nvPr>
        </p:nvSpPr>
        <p:spPr>
          <a:xfrm>
            <a:off x="136200" y="149125"/>
            <a:ext cx="50118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Living Wax Museum</a:t>
            </a:r>
            <a:endParaRPr b="1">
              <a:latin typeface="Garamond"/>
              <a:ea typeface="Garamond"/>
              <a:cs typeface="Garamond"/>
              <a:sym typeface="Garamond"/>
            </a:endParaRPr>
          </a:p>
        </p:txBody>
      </p:sp>
      <p:pic>
        <p:nvPicPr>
          <p:cNvPr descr="A white text on a black background&#10;&#10;Description automatically generated" id="232" name="Google Shape;232;g2d27b81ecec_0_38"/>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233" name="Google Shape;233;g2d27b81ecec_0_3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None/>
            </a:pPr>
            <a:r>
              <a:t/>
            </a:r>
            <a:endParaRPr sz="2200">
              <a:solidFill>
                <a:schemeClr val="lt1"/>
              </a:solidFill>
              <a:highlight>
                <a:srgbClr val="002F87"/>
              </a:highlight>
              <a:latin typeface="Garamond"/>
              <a:ea typeface="Garamond"/>
              <a:cs typeface="Garamond"/>
              <a:sym typeface="Garamond"/>
            </a:endParaRPr>
          </a:p>
        </p:txBody>
      </p:sp>
      <p:sp>
        <p:nvSpPr>
          <p:cNvPr id="234" name="Google Shape;234;g2d27b81ecec_0_38"/>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35" name="Google Shape;235;g2d27b81ecec_0_38"/>
          <p:cNvPicPr preferRelativeResize="0"/>
          <p:nvPr/>
        </p:nvPicPr>
        <p:blipFill>
          <a:blip r:embed="rId5">
            <a:alphaModFix/>
          </a:blip>
          <a:stretch>
            <a:fillRect/>
          </a:stretch>
        </p:blipFill>
        <p:spPr>
          <a:xfrm>
            <a:off x="5434200" y="149125"/>
            <a:ext cx="1753751" cy="2338324"/>
          </a:xfrm>
          <a:prstGeom prst="rect">
            <a:avLst/>
          </a:prstGeom>
          <a:noFill/>
          <a:ln>
            <a:noFill/>
          </a:ln>
        </p:spPr>
      </p:pic>
      <p:pic>
        <p:nvPicPr>
          <p:cNvPr id="236" name="Google Shape;236;g2d27b81ecec_0_38"/>
          <p:cNvPicPr preferRelativeResize="0"/>
          <p:nvPr/>
        </p:nvPicPr>
        <p:blipFill>
          <a:blip r:embed="rId6">
            <a:alphaModFix/>
          </a:blip>
          <a:stretch>
            <a:fillRect/>
          </a:stretch>
        </p:blipFill>
        <p:spPr>
          <a:xfrm>
            <a:off x="232600" y="1585726"/>
            <a:ext cx="4915400" cy="3686550"/>
          </a:xfrm>
          <a:prstGeom prst="rect">
            <a:avLst/>
          </a:prstGeom>
          <a:noFill/>
          <a:ln>
            <a:noFill/>
          </a:ln>
        </p:spPr>
      </p:pic>
      <p:pic>
        <p:nvPicPr>
          <p:cNvPr id="237" name="Google Shape;237;g2d27b81ecec_0_38"/>
          <p:cNvPicPr preferRelativeResize="0"/>
          <p:nvPr/>
        </p:nvPicPr>
        <p:blipFill>
          <a:blip r:embed="rId7">
            <a:alphaModFix/>
          </a:blip>
          <a:stretch>
            <a:fillRect/>
          </a:stretch>
        </p:blipFill>
        <p:spPr>
          <a:xfrm>
            <a:off x="5554550" y="2685226"/>
            <a:ext cx="5011702" cy="3758776"/>
          </a:xfrm>
          <a:prstGeom prst="rect">
            <a:avLst/>
          </a:prstGeom>
          <a:noFill/>
          <a:ln>
            <a:noFill/>
          </a:ln>
        </p:spPr>
      </p:pic>
      <p:pic>
        <p:nvPicPr>
          <p:cNvPr id="238" name="Google Shape;238;g2d27b81ecec_0_38" title="IMG_1837.jpg"/>
          <p:cNvPicPr preferRelativeResize="0"/>
          <p:nvPr/>
        </p:nvPicPr>
        <p:blipFill>
          <a:blip r:embed="rId8">
            <a:alphaModFix/>
          </a:blip>
          <a:stretch>
            <a:fillRect/>
          </a:stretch>
        </p:blipFill>
        <p:spPr>
          <a:xfrm>
            <a:off x="8096250" y="149116"/>
            <a:ext cx="1753751" cy="23383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9"/>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4" name="Google Shape;244;p9"/>
          <p:cNvSpPr/>
          <p:nvPr/>
        </p:nvSpPr>
        <p:spPr>
          <a:xfrm>
            <a:off x="324413" y="307250"/>
            <a:ext cx="11543173" cy="6243499"/>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5" name="Google Shape;245;p9"/>
          <p:cNvSpPr txBox="1"/>
          <p:nvPr>
            <p:ph idx="1" type="subTitle"/>
          </p:nvPr>
        </p:nvSpPr>
        <p:spPr>
          <a:xfrm>
            <a:off x="1524000" y="435450"/>
            <a:ext cx="9144000" cy="6115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lt1"/>
                </a:solidFill>
                <a:latin typeface="Garamond"/>
                <a:ea typeface="Garamond"/>
                <a:cs typeface="Garamond"/>
                <a:sym typeface="Garamond"/>
              </a:rPr>
              <a:t>Gra</a:t>
            </a:r>
            <a:r>
              <a:rPr b="1" lang="en-US" u="sng">
                <a:solidFill>
                  <a:schemeClr val="lt1"/>
                </a:solidFill>
                <a:highlight>
                  <a:srgbClr val="002F87"/>
                </a:highlight>
                <a:latin typeface="Garamond"/>
                <a:ea typeface="Garamond"/>
                <a:cs typeface="Garamond"/>
                <a:sym typeface="Garamond"/>
              </a:rPr>
              <a:t>de 8 Program Components</a:t>
            </a:r>
            <a:endParaRPr b="1" u="sng">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Advisory 													3, 20-minute meetings per week</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(Core program to the MS, committee plans programming)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a:t>
            </a:r>
            <a:endParaRPr b="1" sz="1500">
              <a:solidFill>
                <a:schemeClr val="lt1"/>
              </a:solidFill>
              <a:highlight>
                <a:srgbClr val="002F87"/>
              </a:highlight>
              <a:latin typeface="Garamond"/>
              <a:ea typeface="Garamond"/>
              <a:cs typeface="Garamond"/>
              <a:sym typeface="Garamond"/>
            </a:endParaRPr>
          </a:p>
          <a:p>
            <a:pPr indent="-3657600" lvl="0" marL="365760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Community Meetings  (Morning Meeting) &amp; (Assembly)				2 meetings per week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MESH Classes												16 – 18 periods per week</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English, Social Studies, Math, Science</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Languages (1 required, 2</a:t>
            </a:r>
            <a:r>
              <a:rPr b="1" baseline="30000" lang="en-US" sz="1500">
                <a:solidFill>
                  <a:schemeClr val="lt1"/>
                </a:solidFill>
                <a:highlight>
                  <a:srgbClr val="002F87"/>
                </a:highlight>
                <a:latin typeface="Garamond"/>
                <a:ea typeface="Garamond"/>
                <a:cs typeface="Garamond"/>
                <a:sym typeface="Garamond"/>
              </a:rPr>
              <a:t>nd</a:t>
            </a:r>
            <a:r>
              <a:rPr b="1" lang="en-US" sz="1500">
                <a:solidFill>
                  <a:schemeClr val="lt1"/>
                </a:solidFill>
                <a:highlight>
                  <a:srgbClr val="002F87"/>
                </a:highlight>
                <a:latin typeface="Garamond"/>
                <a:ea typeface="Garamond"/>
                <a:cs typeface="Garamond"/>
                <a:sym typeface="Garamond"/>
              </a:rPr>
              <a:t> available)								4 periods per week</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a:t>
            </a:r>
            <a:endParaRPr b="1" sz="1500">
              <a:solidFill>
                <a:schemeClr val="lt1"/>
              </a:solidFill>
              <a:highlight>
                <a:srgbClr val="002F87"/>
              </a:highlight>
              <a:latin typeface="Garamond"/>
              <a:ea typeface="Garamond"/>
              <a:cs typeface="Garamond"/>
              <a:sym typeface="Garamond"/>
            </a:endParaRPr>
          </a:p>
          <a:p>
            <a:pPr indent="457200" lvl="0" marL="0" rtl="0" algn="l">
              <a:lnSpc>
                <a:spcPct val="100000"/>
              </a:lnSpc>
              <a:spcBef>
                <a:spcPts val="0"/>
              </a:spcBef>
              <a:spcAft>
                <a:spcPts val="0"/>
              </a:spcAft>
              <a:buClr>
                <a:schemeClr val="dk1"/>
              </a:buClr>
              <a:buSzPts val="1100"/>
              <a:buFont typeface="Arial"/>
              <a:buNone/>
            </a:pPr>
            <a:r>
              <a:rPr b="1" i="1" lang="en-US" sz="1500">
                <a:solidFill>
                  <a:schemeClr val="lt1"/>
                </a:solidFill>
                <a:highlight>
                  <a:srgbClr val="002F87"/>
                </a:highlight>
                <a:latin typeface="Garamond"/>
                <a:ea typeface="Garamond"/>
                <a:cs typeface="Garamond"/>
                <a:sym typeface="Garamond"/>
              </a:rPr>
              <a:t>French 8, French 8 Advanced (varies by year), Spanish 8, Spanish 8 Advanced, Latin 8, Latin 8 Advanced</a:t>
            </a:r>
            <a:endParaRPr b="1" i="1" sz="1500">
              <a:solidFill>
                <a:schemeClr val="lt1"/>
              </a:solidFill>
              <a:highlight>
                <a:srgbClr val="002F87"/>
              </a:highlight>
              <a:latin typeface="Garamond"/>
              <a:ea typeface="Garamond"/>
              <a:cs typeface="Garamond"/>
              <a:sym typeface="Garamond"/>
            </a:endParaRPr>
          </a:p>
          <a:p>
            <a:pPr indent="45720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Activities													2 periods per week</a:t>
            </a:r>
            <a:endParaRPr b="1" sz="1500">
              <a:solidFill>
                <a:schemeClr val="lt1"/>
              </a:solidFill>
              <a:highlight>
                <a:srgbClr val="002F87"/>
              </a:highlight>
              <a:latin typeface="Garamond"/>
              <a:ea typeface="Garamond"/>
              <a:cs typeface="Garamond"/>
              <a:sym typeface="Garamond"/>
            </a:endParaRPr>
          </a:p>
          <a:p>
            <a:pPr indent="45720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(Interscholastic athletics team practices and play rehearsals are mostly after school, </a:t>
            </a:r>
            <a:endParaRPr b="1" sz="1500">
              <a:solidFill>
                <a:schemeClr val="lt1"/>
              </a:solidFill>
              <a:highlight>
                <a:srgbClr val="002F87"/>
              </a:highlight>
              <a:latin typeface="Garamond"/>
              <a:ea typeface="Garamond"/>
              <a:cs typeface="Garamond"/>
              <a:sym typeface="Garamond"/>
            </a:endParaRPr>
          </a:p>
          <a:p>
            <a:pPr indent="45720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but begin during activity periods on the days that activities meet.)</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Music (optional)												2 periods per week </a:t>
            </a:r>
            <a:endParaRPr b="1" sz="1500">
              <a:solidFill>
                <a:schemeClr val="lt1"/>
              </a:solidFill>
              <a:highlight>
                <a:srgbClr val="002F87"/>
              </a:highlight>
              <a:latin typeface="Garamond"/>
              <a:ea typeface="Garamond"/>
              <a:cs typeface="Garamond"/>
              <a:sym typeface="Garamond"/>
            </a:endParaRPr>
          </a:p>
          <a:p>
            <a:pPr indent="45720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Orchestra &amp; Chorus</a:t>
            </a:r>
            <a:endParaRPr b="1" sz="1500">
              <a:solidFill>
                <a:schemeClr val="lt1"/>
              </a:solidFill>
              <a:highlight>
                <a:srgbClr val="002F87"/>
              </a:highlight>
              <a:latin typeface="Garamond"/>
              <a:ea typeface="Garamond"/>
              <a:cs typeface="Garamond"/>
              <a:sym typeface="Garamond"/>
            </a:endParaRPr>
          </a:p>
          <a:p>
            <a:pPr indent="45720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(Students who do not enroll in music will take another two TAGs)</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Arts														3 periods per week/1 semester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Music</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Drama</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Health &amp; Wellness												3 periods per week</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Electives (one of the following)										3 periods a week</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2</a:t>
            </a:r>
            <a:r>
              <a:rPr b="1" baseline="30000" lang="en-US" sz="1500">
                <a:solidFill>
                  <a:schemeClr val="lt1"/>
                </a:solidFill>
                <a:highlight>
                  <a:srgbClr val="002F87"/>
                </a:highlight>
                <a:latin typeface="Garamond"/>
                <a:ea typeface="Garamond"/>
                <a:cs typeface="Garamond"/>
                <a:sym typeface="Garamond"/>
              </a:rPr>
              <a:t>nd</a:t>
            </a:r>
            <a:r>
              <a:rPr b="1" lang="en-US" sz="1500">
                <a:solidFill>
                  <a:schemeClr val="lt1"/>
                </a:solidFill>
                <a:highlight>
                  <a:srgbClr val="002F87"/>
                </a:highlight>
                <a:latin typeface="Garamond"/>
                <a:ea typeface="Garamond"/>
                <a:cs typeface="Garamond"/>
                <a:sym typeface="Garamond"/>
              </a:rPr>
              <a:t> language	</a:t>
            </a:r>
            <a:endParaRPr b="1" sz="1500">
              <a:solidFill>
                <a:schemeClr val="lt1"/>
              </a:solidFill>
              <a:highlight>
                <a:srgbClr val="002F87"/>
              </a:highlight>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lt1"/>
                </a:solidFill>
                <a:highlight>
                  <a:srgbClr val="002F87"/>
                </a:highlight>
                <a:latin typeface="Garamond"/>
                <a:ea typeface="Garamond"/>
                <a:cs typeface="Garamond"/>
                <a:sym typeface="Garamond"/>
              </a:rPr>
              <a:t>	Discovery Class</a:t>
            </a:r>
            <a:endParaRPr b="1" sz="1500">
              <a:solidFill>
                <a:schemeClr val="lt1"/>
              </a:solidFill>
              <a:highlight>
                <a:srgbClr val="002F87"/>
              </a:highlight>
              <a:latin typeface="Garamond"/>
              <a:ea typeface="Garamond"/>
              <a:cs typeface="Garamond"/>
              <a:sym typeface="Garamond"/>
            </a:endParaRPr>
          </a:p>
        </p:txBody>
      </p:sp>
      <p:pic>
        <p:nvPicPr>
          <p:cNvPr descr="A house with a lawn and flowering trees&#10;&#10;Description automatically generated" id="246" name="Google Shape;246;p9"/>
          <p:cNvPicPr preferRelativeResize="0"/>
          <p:nvPr/>
        </p:nvPicPr>
        <p:blipFill rotWithShape="1">
          <a:blip r:embed="rId3">
            <a:alphaModFix amt="20000"/>
          </a:blip>
          <a:srcRect b="18870" l="0" r="0" t="0"/>
          <a:stretch/>
        </p:blipFill>
        <p:spPr>
          <a:xfrm>
            <a:off x="12" y="6550750"/>
            <a:ext cx="11543174" cy="6243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d27b81ecec_0_164"/>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2" name="Google Shape;252;g2d27b81ecec_0_164"/>
          <p:cNvSpPr/>
          <p:nvPr/>
        </p:nvSpPr>
        <p:spPr>
          <a:xfrm>
            <a:off x="324413" y="307250"/>
            <a:ext cx="11543100" cy="62436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3" name="Google Shape;253;g2d27b81ecec_0_164"/>
          <p:cNvSpPr txBox="1"/>
          <p:nvPr>
            <p:ph idx="1" type="subTitle"/>
          </p:nvPr>
        </p:nvSpPr>
        <p:spPr>
          <a:xfrm>
            <a:off x="1524000" y="435450"/>
            <a:ext cx="9144000" cy="61152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15000"/>
              </a:lnSpc>
              <a:spcBef>
                <a:spcPts val="0"/>
              </a:spcBef>
              <a:spcAft>
                <a:spcPts val="0"/>
              </a:spcAft>
              <a:buClr>
                <a:srgbClr val="002F87"/>
              </a:buClr>
              <a:buSzPts val="1400"/>
              <a:buFont typeface="Calibri"/>
              <a:buAutoNum type="arabicPeriod"/>
            </a:pPr>
            <a:r>
              <a:rPr b="1" lang="en-US" sz="1400">
                <a:solidFill>
                  <a:srgbClr val="002F87"/>
                </a:solidFill>
                <a:latin typeface="Oswald"/>
                <a:ea typeface="Oswald"/>
                <a:cs typeface="Oswald"/>
                <a:sym typeface="Oswald"/>
              </a:rPr>
              <a:t>ELECTIVE</a:t>
            </a:r>
            <a:endParaRPr b="1" sz="1400">
              <a:solidFill>
                <a:srgbClr val="002F87"/>
              </a:solidFill>
              <a:latin typeface="Oswald"/>
              <a:ea typeface="Oswald"/>
              <a:cs typeface="Oswald"/>
              <a:sym typeface="Oswald"/>
            </a:endParaRPr>
          </a:p>
          <a:p>
            <a:pPr indent="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Electives</a:t>
            </a:r>
            <a:endParaRPr b="1" sz="1800">
              <a:solidFill>
                <a:schemeClr val="lt1"/>
              </a:solidFill>
              <a:latin typeface="Garamond"/>
              <a:ea typeface="Garamond"/>
              <a:cs typeface="Garamond"/>
              <a:sym typeface="Garamond"/>
            </a:endParaRPr>
          </a:p>
          <a:p>
            <a:pPr indent="0" lvl="0" marL="0" rtl="0" algn="l">
              <a:lnSpc>
                <a:spcPct val="115000"/>
              </a:lnSpc>
              <a:spcBef>
                <a:spcPts val="0"/>
              </a:spcBef>
              <a:spcAft>
                <a:spcPts val="0"/>
              </a:spcAft>
              <a:buNone/>
            </a:pPr>
            <a:r>
              <a:t/>
            </a:r>
            <a:endParaRPr b="1" sz="1800">
              <a:solidFill>
                <a:schemeClr val="lt1"/>
              </a:solidFill>
              <a:latin typeface="Garamond"/>
              <a:ea typeface="Garamond"/>
              <a:cs typeface="Garamond"/>
              <a:sym typeface="Garamond"/>
            </a:endParaRPr>
          </a:p>
          <a:p>
            <a:pPr indent="45720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A. 2nd language: Spanish, Latin or French </a:t>
            </a:r>
            <a:endParaRPr b="1" sz="1800">
              <a:solidFill>
                <a:schemeClr val="lt1"/>
              </a:solidFill>
              <a:latin typeface="Garamond"/>
              <a:ea typeface="Garamond"/>
              <a:cs typeface="Garamond"/>
              <a:sym typeface="Garamond"/>
            </a:endParaRPr>
          </a:p>
          <a:p>
            <a:pPr indent="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OR</a:t>
            </a:r>
            <a:endParaRPr b="1" sz="1800">
              <a:solidFill>
                <a:schemeClr val="lt1"/>
              </a:solidFill>
              <a:latin typeface="Garamond"/>
              <a:ea typeface="Garamond"/>
              <a:cs typeface="Garamond"/>
              <a:sym typeface="Garamond"/>
            </a:endParaRPr>
          </a:p>
          <a:p>
            <a:pPr indent="45720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B. Discovery Classes:</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Oswald"/>
              <a:buChar char="•"/>
            </a:pPr>
            <a:r>
              <a:rPr b="1" lang="en-US" sz="1800">
                <a:solidFill>
                  <a:schemeClr val="lt1"/>
                </a:solidFill>
                <a:latin typeface="Garamond"/>
                <a:ea typeface="Garamond"/>
                <a:cs typeface="Garamond"/>
                <a:sym typeface="Garamond"/>
              </a:rPr>
              <a:t>  Art &amp; Design Sequential Art</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Art &amp; Design Explorations </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Traditional West African Drumming, Singing &amp; Dancing</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Show Choir- Interested eager singers</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D.I.G. (Dwight in the Garden) -Maintain and learn how to operate a garden on campus</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Physical Computing -Coding, software writing. </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In the News</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  Rhythm and Grooves Workshop</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Theater Tech and Stagecraft</a:t>
            </a:r>
            <a:endParaRPr b="1" sz="1800">
              <a:solidFill>
                <a:schemeClr val="lt1"/>
              </a:solidFill>
              <a:latin typeface="Garamond"/>
              <a:ea typeface="Garamond"/>
              <a:cs typeface="Garamond"/>
              <a:sym typeface="Garamond"/>
            </a:endParaRPr>
          </a:p>
          <a:p>
            <a:pPr indent="0" lvl="0" marL="0" rtl="0" algn="l">
              <a:lnSpc>
                <a:spcPct val="115000"/>
              </a:lnSpc>
              <a:spcBef>
                <a:spcPts val="0"/>
              </a:spcBef>
              <a:spcAft>
                <a:spcPts val="0"/>
              </a:spcAft>
              <a:buNone/>
            </a:pPr>
            <a:r>
              <a:t/>
            </a:r>
            <a:endParaRPr b="1" sz="1800">
              <a:solidFill>
                <a:schemeClr val="lt1"/>
              </a:solidFill>
              <a:latin typeface="Garamond"/>
              <a:ea typeface="Garamond"/>
              <a:cs typeface="Garamond"/>
              <a:sym typeface="Garamond"/>
            </a:endParaRPr>
          </a:p>
          <a:p>
            <a:pPr indent="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Descriptions will be on the resources page you will get. </a:t>
            </a:r>
            <a:endParaRPr b="1" sz="1800">
              <a:solidFill>
                <a:schemeClr val="lt1"/>
              </a:solidFill>
              <a:latin typeface="Garamond"/>
              <a:ea typeface="Garamond"/>
              <a:cs typeface="Garamond"/>
              <a:sym typeface="Garamond"/>
            </a:endParaRPr>
          </a:p>
          <a:p>
            <a:pPr indent="0" lvl="0" marL="0" rtl="0" algn="l">
              <a:lnSpc>
                <a:spcPct val="115000"/>
              </a:lnSpc>
              <a:spcBef>
                <a:spcPts val="0"/>
              </a:spcBef>
              <a:spcAft>
                <a:spcPts val="0"/>
              </a:spcAft>
              <a:buNone/>
            </a:pPr>
            <a:r>
              <a:t/>
            </a:r>
            <a:endParaRPr b="1" sz="1800">
              <a:solidFill>
                <a:schemeClr val="lt1"/>
              </a:solidFill>
              <a:latin typeface="Garamond"/>
              <a:ea typeface="Garamond"/>
              <a:cs typeface="Garamond"/>
              <a:sym typeface="Garamond"/>
            </a:endParaRPr>
          </a:p>
          <a:p>
            <a:pPr indent="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OR</a:t>
            </a:r>
            <a:endParaRPr b="1" sz="1800">
              <a:solidFill>
                <a:schemeClr val="lt1"/>
              </a:solidFill>
              <a:latin typeface="Garamond"/>
              <a:ea typeface="Garamond"/>
              <a:cs typeface="Garamond"/>
              <a:sym typeface="Garamond"/>
            </a:endParaRPr>
          </a:p>
          <a:p>
            <a:pPr indent="457200" lvl="0" marL="0" rtl="0" algn="l">
              <a:lnSpc>
                <a:spcPct val="115000"/>
              </a:lnSpc>
              <a:spcBef>
                <a:spcPts val="0"/>
              </a:spcBef>
              <a:spcAft>
                <a:spcPts val="0"/>
              </a:spcAft>
              <a:buNone/>
            </a:pPr>
            <a:r>
              <a:rPr b="1" lang="en-US" sz="1800">
                <a:solidFill>
                  <a:schemeClr val="lt1"/>
                </a:solidFill>
                <a:latin typeface="Garamond"/>
                <a:ea typeface="Garamond"/>
                <a:cs typeface="Garamond"/>
                <a:sym typeface="Garamond"/>
              </a:rPr>
              <a:t>C. ASK 8 – recommended by the school- Mr. Aitken will contact you if this applie</a:t>
            </a:r>
            <a:r>
              <a:rPr lang="en-US" sz="1800">
                <a:solidFill>
                  <a:schemeClr val="lt1"/>
                </a:solidFill>
                <a:latin typeface="Oswald"/>
                <a:ea typeface="Oswald"/>
                <a:cs typeface="Oswald"/>
                <a:sym typeface="Oswald"/>
              </a:rPr>
              <a:t>s</a:t>
            </a:r>
            <a:endParaRPr b="1" sz="1800" u="sng">
              <a:solidFill>
                <a:schemeClr val="lt1"/>
              </a:solidFill>
              <a:latin typeface="Oswald"/>
              <a:ea typeface="Oswald"/>
              <a:cs typeface="Oswald"/>
              <a:sym typeface="Oswald"/>
            </a:endParaRPr>
          </a:p>
        </p:txBody>
      </p:sp>
      <p:pic>
        <p:nvPicPr>
          <p:cNvPr descr="A house with a lawn and flowering trees&#10;&#10;Description automatically generated" id="254" name="Google Shape;254;g2d27b81ecec_0_164"/>
          <p:cNvPicPr preferRelativeResize="0"/>
          <p:nvPr/>
        </p:nvPicPr>
        <p:blipFill rotWithShape="1">
          <a:blip r:embed="rId3">
            <a:alphaModFix amt="20000"/>
          </a:blip>
          <a:srcRect b="18870" l="0" r="0" t="0"/>
          <a:stretch/>
        </p:blipFill>
        <p:spPr>
          <a:xfrm>
            <a:off x="12" y="6550750"/>
            <a:ext cx="11543174" cy="62435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d27b81ecec_0_58"/>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260" name="Google Shape;260;g2d27b81ecec_0_58"/>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261" name="Google Shape;261;g2d27b81ecec_0_58"/>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2" name="Google Shape;262;g2d27b81ecec_0_58"/>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Seek Trips</a:t>
            </a:r>
            <a:endParaRPr>
              <a:latin typeface="Garamond"/>
              <a:ea typeface="Garamond"/>
              <a:cs typeface="Garamond"/>
              <a:sym typeface="Garamond"/>
            </a:endParaRPr>
          </a:p>
        </p:txBody>
      </p:sp>
      <p:pic>
        <p:nvPicPr>
          <p:cNvPr descr="A white text on a black background&#10;&#10;Description automatically generated" id="263" name="Google Shape;263;g2d27b81ecec_0_58"/>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264" name="Google Shape;264;g2d27b81ecec_0_58"/>
          <p:cNvSpPr txBox="1"/>
          <p:nvPr>
            <p:ph idx="1" type="body"/>
          </p:nvPr>
        </p:nvSpPr>
        <p:spPr>
          <a:xfrm>
            <a:off x="235700" y="1825625"/>
            <a:ext cx="52740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400">
                <a:solidFill>
                  <a:schemeClr val="lt1"/>
                </a:solidFill>
                <a:highlight>
                  <a:srgbClr val="002F87"/>
                </a:highlight>
                <a:latin typeface="Garamond"/>
                <a:ea typeface="Garamond"/>
                <a:cs typeface="Garamond"/>
                <a:sym typeface="Garamond"/>
              </a:rPr>
              <a:t>A significant start to the 8th grade year </a:t>
            </a:r>
            <a:endParaRPr b="1" sz="2400">
              <a:solidFill>
                <a:schemeClr val="lt1"/>
              </a:solidFill>
              <a:highlight>
                <a:srgbClr val="002F87"/>
              </a:highlight>
              <a:latin typeface="Garamond"/>
              <a:ea typeface="Garamond"/>
              <a:cs typeface="Garamond"/>
              <a:sym typeface="Garamond"/>
            </a:endParaRPr>
          </a:p>
          <a:p>
            <a:pPr indent="0" lvl="0" marL="0" rtl="0" algn="l">
              <a:lnSpc>
                <a:spcPct val="100000"/>
              </a:lnSpc>
              <a:spcBef>
                <a:spcPts val="1100"/>
              </a:spcBef>
              <a:spcAft>
                <a:spcPts val="0"/>
              </a:spcAft>
              <a:buNone/>
            </a:pPr>
            <a:r>
              <a:rPr b="1" lang="en-US" sz="2400">
                <a:solidFill>
                  <a:schemeClr val="lt1"/>
                </a:solidFill>
                <a:highlight>
                  <a:srgbClr val="002F87"/>
                </a:highlight>
                <a:latin typeface="Garamond"/>
                <a:ea typeface="Garamond"/>
                <a:cs typeface="Garamond"/>
                <a:sym typeface="Garamond"/>
              </a:rPr>
              <a:t>SEEK trips actually offer opportunity for Leadership</a:t>
            </a:r>
            <a:endParaRPr b="1" sz="2400">
              <a:solidFill>
                <a:schemeClr val="lt1"/>
              </a:solidFill>
              <a:highlight>
                <a:srgbClr val="002F87"/>
              </a:highlight>
              <a:latin typeface="Garamond"/>
              <a:ea typeface="Garamond"/>
              <a:cs typeface="Garamond"/>
              <a:sym typeface="Garamond"/>
            </a:endParaRPr>
          </a:p>
          <a:p>
            <a:pPr indent="0" lvl="0" marL="0" rtl="0" algn="l">
              <a:lnSpc>
                <a:spcPct val="100000"/>
              </a:lnSpc>
              <a:spcBef>
                <a:spcPts val="1100"/>
              </a:spcBef>
              <a:spcAft>
                <a:spcPts val="0"/>
              </a:spcAft>
              <a:buNone/>
            </a:pPr>
            <a:r>
              <a:rPr b="1" lang="en-US" sz="2400">
                <a:solidFill>
                  <a:schemeClr val="lt1"/>
                </a:solidFill>
                <a:highlight>
                  <a:srgbClr val="002F87"/>
                </a:highlight>
                <a:latin typeface="Garamond"/>
                <a:ea typeface="Garamond"/>
                <a:cs typeface="Garamond"/>
                <a:sym typeface="Garamond"/>
              </a:rPr>
              <a:t>Each trip has 20/25 kids </a:t>
            </a:r>
            <a:endParaRPr b="1" sz="2400">
              <a:solidFill>
                <a:schemeClr val="lt1"/>
              </a:solidFill>
              <a:highlight>
                <a:srgbClr val="002F87"/>
              </a:highlight>
              <a:latin typeface="Garamond"/>
              <a:ea typeface="Garamond"/>
              <a:cs typeface="Garamond"/>
              <a:sym typeface="Garamond"/>
            </a:endParaRPr>
          </a:p>
          <a:p>
            <a:pPr indent="0" lvl="0" marL="0" rtl="0" algn="l">
              <a:lnSpc>
                <a:spcPct val="100000"/>
              </a:lnSpc>
              <a:spcBef>
                <a:spcPts val="1100"/>
              </a:spcBef>
              <a:spcAft>
                <a:spcPts val="0"/>
              </a:spcAft>
              <a:buNone/>
            </a:pPr>
            <a:r>
              <a:rPr b="1" lang="en-US" sz="2400">
                <a:solidFill>
                  <a:schemeClr val="lt1"/>
                </a:solidFill>
                <a:highlight>
                  <a:srgbClr val="002F87"/>
                </a:highlight>
                <a:latin typeface="Garamond"/>
                <a:ea typeface="Garamond"/>
                <a:cs typeface="Garamond"/>
                <a:sym typeface="Garamond"/>
              </a:rPr>
              <a:t>We encourage them to go on a trip that might be new, engaging, fun and learn new things.</a:t>
            </a:r>
            <a:endParaRPr b="1" sz="2400">
              <a:solidFill>
                <a:schemeClr val="lt1"/>
              </a:solidFill>
              <a:highlight>
                <a:srgbClr val="002F87"/>
              </a:highlight>
              <a:latin typeface="Garamond"/>
              <a:ea typeface="Garamond"/>
              <a:cs typeface="Garamond"/>
              <a:sym typeface="Garamond"/>
            </a:endParaRPr>
          </a:p>
          <a:p>
            <a:pPr indent="0" lvl="0" marL="0" rtl="0" algn="l">
              <a:lnSpc>
                <a:spcPct val="100000"/>
              </a:lnSpc>
              <a:spcBef>
                <a:spcPts val="1100"/>
              </a:spcBef>
              <a:spcAft>
                <a:spcPts val="1100"/>
              </a:spcAft>
              <a:buNone/>
            </a:pPr>
            <a:r>
              <a:rPr b="1" lang="en-US" sz="2400">
                <a:solidFill>
                  <a:schemeClr val="lt1"/>
                </a:solidFill>
                <a:highlight>
                  <a:srgbClr val="002F87"/>
                </a:highlight>
                <a:latin typeface="Garamond"/>
                <a:ea typeface="Garamond"/>
                <a:cs typeface="Garamond"/>
                <a:sym typeface="Garamond"/>
              </a:rPr>
              <a:t>Students on the SEEK committee are researching options. </a:t>
            </a:r>
            <a:endParaRPr b="1" sz="2400">
              <a:solidFill>
                <a:schemeClr val="lt1"/>
              </a:solidFill>
              <a:highlight>
                <a:srgbClr val="002F87"/>
              </a:highlight>
              <a:latin typeface="Garamond"/>
              <a:ea typeface="Garamond"/>
              <a:cs typeface="Garamond"/>
              <a:sym typeface="Garamond"/>
            </a:endParaRPr>
          </a:p>
        </p:txBody>
      </p:sp>
      <p:sp>
        <p:nvSpPr>
          <p:cNvPr id="265" name="Google Shape;265;g2d27b81ecec_0_58"/>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en-US">
                <a:solidFill>
                  <a:schemeClr val="lt1"/>
                </a:solidFill>
                <a:latin typeface="Garamond"/>
                <a:ea typeface="Garamond"/>
                <a:cs typeface="Garamond"/>
                <a:sym typeface="Garamond"/>
              </a:rPr>
              <a:t>Previous locations have included:</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Washington, D.C.</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Boston, MA</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Burlington, VT</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Montreal, Canada </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Lake Placid</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Cape Cod</a:t>
            </a:r>
            <a:endParaRPr b="1">
              <a:solidFill>
                <a:schemeClr val="lt1"/>
              </a:solidFill>
              <a:latin typeface="Garamond"/>
              <a:ea typeface="Garamond"/>
              <a:cs typeface="Garamond"/>
              <a:sym typeface="Garamond"/>
            </a:endParaRPr>
          </a:p>
          <a:p>
            <a:pPr indent="0" lvl="0" marL="0" rtl="0" algn="l">
              <a:spcBef>
                <a:spcPts val="1000"/>
              </a:spcBef>
              <a:spcAft>
                <a:spcPts val="0"/>
              </a:spcAft>
              <a:buNone/>
            </a:pPr>
            <a:r>
              <a:rPr b="1" lang="en-US">
                <a:solidFill>
                  <a:schemeClr val="lt1"/>
                </a:solidFill>
                <a:latin typeface="Garamond"/>
                <a:ea typeface="Garamond"/>
                <a:cs typeface="Garamond"/>
                <a:sym typeface="Garamond"/>
              </a:rPr>
              <a:t>Portland, ME</a:t>
            </a:r>
            <a:endParaRPr b="1">
              <a:solidFill>
                <a:schemeClr val="lt1"/>
              </a:solidFill>
              <a:latin typeface="Garamond"/>
              <a:ea typeface="Garamond"/>
              <a:cs typeface="Garamond"/>
              <a:sym typeface="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d27b81ecec_0_128"/>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271" name="Google Shape;271;g2d27b81ecec_0_128"/>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272" name="Google Shape;272;g2d27b81ecec_0_128"/>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3" name="Google Shape;273;g2d27b81ecec_0_128"/>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Seek Trips</a:t>
            </a:r>
            <a:endParaRPr>
              <a:latin typeface="Garamond"/>
              <a:ea typeface="Garamond"/>
              <a:cs typeface="Garamond"/>
              <a:sym typeface="Garamond"/>
            </a:endParaRPr>
          </a:p>
        </p:txBody>
      </p:sp>
      <p:pic>
        <p:nvPicPr>
          <p:cNvPr descr="A white text on a black background&#10;&#10;Description automatically generated" id="274" name="Google Shape;274;g2d27b81ecec_0_128"/>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275" name="Google Shape;275;g2d27b81ecec_0_128"/>
          <p:cNvSpPr txBox="1"/>
          <p:nvPr>
            <p:ph idx="1" type="body"/>
          </p:nvPr>
        </p:nvSpPr>
        <p:spPr>
          <a:xfrm>
            <a:off x="235700" y="1825625"/>
            <a:ext cx="52740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1100"/>
              </a:spcAft>
              <a:buNone/>
            </a:pPr>
            <a:r>
              <a:t/>
            </a:r>
            <a:endParaRPr b="1" sz="2400">
              <a:solidFill>
                <a:schemeClr val="lt1"/>
              </a:solidFill>
              <a:highlight>
                <a:srgbClr val="002F87"/>
              </a:highlight>
              <a:latin typeface="Garamond"/>
              <a:ea typeface="Garamond"/>
              <a:cs typeface="Garamond"/>
              <a:sym typeface="Garamond"/>
            </a:endParaRPr>
          </a:p>
        </p:txBody>
      </p:sp>
      <p:sp>
        <p:nvSpPr>
          <p:cNvPr id="276" name="Google Shape;276;g2d27b81ecec_0_128"/>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b="1">
              <a:solidFill>
                <a:schemeClr val="lt1"/>
              </a:solidFill>
              <a:latin typeface="Garamond"/>
              <a:ea typeface="Garamond"/>
              <a:cs typeface="Garamond"/>
              <a:sym typeface="Garamond"/>
            </a:endParaRPr>
          </a:p>
        </p:txBody>
      </p:sp>
      <p:pic>
        <p:nvPicPr>
          <p:cNvPr id="277" name="Google Shape;277;g2d27b81ecec_0_128" title="IMG_3861.HEIC"/>
          <p:cNvPicPr preferRelativeResize="0"/>
          <p:nvPr/>
        </p:nvPicPr>
        <p:blipFill>
          <a:blip r:embed="rId5">
            <a:alphaModFix/>
          </a:blip>
          <a:stretch>
            <a:fillRect/>
          </a:stretch>
        </p:blipFill>
        <p:spPr>
          <a:xfrm>
            <a:off x="4253250" y="1860950"/>
            <a:ext cx="3129400" cy="4172549"/>
          </a:xfrm>
          <a:prstGeom prst="rect">
            <a:avLst/>
          </a:prstGeom>
          <a:noFill/>
          <a:ln>
            <a:noFill/>
          </a:ln>
        </p:spPr>
      </p:pic>
      <p:pic>
        <p:nvPicPr>
          <p:cNvPr id="278" name="Google Shape;278;g2d27b81ecec_0_128" title="IMG_0903.JPG"/>
          <p:cNvPicPr preferRelativeResize="0"/>
          <p:nvPr/>
        </p:nvPicPr>
        <p:blipFill>
          <a:blip r:embed="rId6">
            <a:alphaModFix/>
          </a:blip>
          <a:stretch>
            <a:fillRect/>
          </a:stretch>
        </p:blipFill>
        <p:spPr>
          <a:xfrm>
            <a:off x="7708150" y="1825625"/>
            <a:ext cx="3129400" cy="4172549"/>
          </a:xfrm>
          <a:prstGeom prst="rect">
            <a:avLst/>
          </a:prstGeom>
          <a:noFill/>
          <a:ln>
            <a:noFill/>
          </a:ln>
        </p:spPr>
      </p:pic>
      <p:pic>
        <p:nvPicPr>
          <p:cNvPr id="279" name="Google Shape;279;g2d27b81ecec_0_128" title="IMG_1591.jpg"/>
          <p:cNvPicPr preferRelativeResize="0"/>
          <p:nvPr/>
        </p:nvPicPr>
        <p:blipFill>
          <a:blip r:embed="rId7">
            <a:alphaModFix/>
          </a:blip>
          <a:stretch>
            <a:fillRect/>
          </a:stretch>
        </p:blipFill>
        <p:spPr>
          <a:xfrm>
            <a:off x="554250" y="1914950"/>
            <a:ext cx="3129400" cy="4172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d27b81ecec_0_143"/>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285" name="Google Shape;285;g2d27b81ecec_0_143"/>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286" name="Google Shape;286;g2d27b81ecec_0_143"/>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white text on a black background&#10;&#10;Description automatically generated" id="287" name="Google Shape;287;g2d27b81ecec_0_143"/>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pic>
        <p:nvPicPr>
          <p:cNvPr id="288" name="Google Shape;288;g2d27b81ecec_0_143" title="IMG_9351.HEIC"/>
          <p:cNvPicPr preferRelativeResize="0"/>
          <p:nvPr/>
        </p:nvPicPr>
        <p:blipFill>
          <a:blip r:embed="rId5">
            <a:alphaModFix/>
          </a:blip>
          <a:stretch>
            <a:fillRect/>
          </a:stretch>
        </p:blipFill>
        <p:spPr>
          <a:xfrm>
            <a:off x="3148125" y="345450"/>
            <a:ext cx="4284073" cy="3213051"/>
          </a:xfrm>
          <a:prstGeom prst="rect">
            <a:avLst/>
          </a:prstGeom>
          <a:noFill/>
          <a:ln>
            <a:noFill/>
          </a:ln>
        </p:spPr>
      </p:pic>
      <p:pic>
        <p:nvPicPr>
          <p:cNvPr id="289" name="Google Shape;289;g2d27b81ecec_0_143" title="IMG_9376.HEIC"/>
          <p:cNvPicPr preferRelativeResize="0"/>
          <p:nvPr/>
        </p:nvPicPr>
        <p:blipFill>
          <a:blip r:embed="rId6">
            <a:alphaModFix/>
          </a:blip>
          <a:stretch>
            <a:fillRect/>
          </a:stretch>
        </p:blipFill>
        <p:spPr>
          <a:xfrm>
            <a:off x="7263250" y="345450"/>
            <a:ext cx="3490924" cy="2618200"/>
          </a:xfrm>
          <a:prstGeom prst="rect">
            <a:avLst/>
          </a:prstGeom>
          <a:noFill/>
          <a:ln>
            <a:noFill/>
          </a:ln>
        </p:spPr>
      </p:pic>
      <p:pic>
        <p:nvPicPr>
          <p:cNvPr id="290" name="Google Shape;290;g2d27b81ecec_0_143" title="IMG_1109.JPG"/>
          <p:cNvPicPr preferRelativeResize="0"/>
          <p:nvPr/>
        </p:nvPicPr>
        <p:blipFill>
          <a:blip r:embed="rId7">
            <a:alphaModFix/>
          </a:blip>
          <a:stretch>
            <a:fillRect/>
          </a:stretch>
        </p:blipFill>
        <p:spPr>
          <a:xfrm>
            <a:off x="356250" y="0"/>
            <a:ext cx="2647949" cy="3530598"/>
          </a:xfrm>
          <a:prstGeom prst="rect">
            <a:avLst/>
          </a:prstGeom>
          <a:noFill/>
          <a:ln>
            <a:noFill/>
          </a:ln>
        </p:spPr>
      </p:pic>
      <p:pic>
        <p:nvPicPr>
          <p:cNvPr id="291" name="Google Shape;291;g2d27b81ecec_0_143"/>
          <p:cNvPicPr preferRelativeResize="0"/>
          <p:nvPr/>
        </p:nvPicPr>
        <p:blipFill>
          <a:blip r:embed="rId8">
            <a:alphaModFix/>
          </a:blip>
          <a:stretch>
            <a:fillRect/>
          </a:stretch>
        </p:blipFill>
        <p:spPr>
          <a:xfrm>
            <a:off x="561475" y="3857050"/>
            <a:ext cx="3670226" cy="2751726"/>
          </a:xfrm>
          <a:prstGeom prst="rect">
            <a:avLst/>
          </a:prstGeom>
          <a:noFill/>
          <a:ln>
            <a:noFill/>
          </a:ln>
        </p:spPr>
      </p:pic>
      <p:pic>
        <p:nvPicPr>
          <p:cNvPr id="292" name="Google Shape;292;g2d27b81ecec_0_143"/>
          <p:cNvPicPr preferRelativeResize="0"/>
          <p:nvPr/>
        </p:nvPicPr>
        <p:blipFill>
          <a:blip r:embed="rId9">
            <a:alphaModFix/>
          </a:blip>
          <a:stretch>
            <a:fillRect/>
          </a:stretch>
        </p:blipFill>
        <p:spPr>
          <a:xfrm>
            <a:off x="4536000" y="3794637"/>
            <a:ext cx="3836752" cy="2876551"/>
          </a:xfrm>
          <a:prstGeom prst="rect">
            <a:avLst/>
          </a:prstGeom>
          <a:noFill/>
          <a:ln>
            <a:noFill/>
          </a:ln>
        </p:spPr>
      </p:pic>
      <p:pic>
        <p:nvPicPr>
          <p:cNvPr id="293" name="Google Shape;293;g2d27b81ecec_0_143"/>
          <p:cNvPicPr preferRelativeResize="0"/>
          <p:nvPr/>
        </p:nvPicPr>
        <p:blipFill>
          <a:blip r:embed="rId10">
            <a:alphaModFix/>
          </a:blip>
          <a:stretch>
            <a:fillRect/>
          </a:stretch>
        </p:blipFill>
        <p:spPr>
          <a:xfrm>
            <a:off x="8703525" y="3372025"/>
            <a:ext cx="2186150" cy="2912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3"/>
          <p:cNvSpPr/>
          <p:nvPr/>
        </p:nvSpPr>
        <p:spPr>
          <a:xfrm>
            <a:off x="324413" y="307250"/>
            <a:ext cx="11543173" cy="6243499"/>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3"/>
          <p:cNvSpPr txBox="1"/>
          <p:nvPr>
            <p:ph type="ctrTitle"/>
          </p:nvPr>
        </p:nvSpPr>
        <p:spPr>
          <a:xfrm>
            <a:off x="1524000" y="307250"/>
            <a:ext cx="9144000" cy="4950600"/>
          </a:xfrm>
          <a:prstGeom prst="rect">
            <a:avLst/>
          </a:prstGeom>
          <a:noFill/>
          <a:ln>
            <a:noFill/>
          </a:ln>
        </p:spPr>
        <p:txBody>
          <a:bodyPr anchorCtr="0" anchor="b" bIns="45700" lIns="91425" spcFirstLastPara="1" rIns="91425" wrap="square" tIns="45700">
            <a:normAutofit/>
          </a:bodyPr>
          <a:lstStyle/>
          <a:p>
            <a:pPr indent="0" lvl="0" marL="0" rtl="0" algn="l">
              <a:spcBef>
                <a:spcPts val="1000"/>
              </a:spcBef>
              <a:spcAft>
                <a:spcPts val="0"/>
              </a:spcAft>
              <a:buNone/>
            </a:pPr>
            <a:r>
              <a:rPr b="1" lang="en-US" sz="3200">
                <a:solidFill>
                  <a:schemeClr val="lt1"/>
                </a:solidFill>
                <a:latin typeface="Garamond"/>
                <a:ea typeface="Garamond"/>
                <a:cs typeface="Garamond"/>
                <a:sym typeface="Garamond"/>
              </a:rPr>
              <a:t>8th Grade Program</a:t>
            </a:r>
            <a:endParaRPr b="1" sz="3200">
              <a:solidFill>
                <a:schemeClr val="lt1"/>
              </a:solidFill>
              <a:latin typeface="Garamond"/>
              <a:ea typeface="Garamond"/>
              <a:cs typeface="Garamond"/>
              <a:sym typeface="Garamond"/>
            </a:endParaRPr>
          </a:p>
          <a:p>
            <a:pPr indent="0" lvl="0" marL="0" rtl="0" algn="l">
              <a:spcBef>
                <a:spcPts val="1000"/>
              </a:spcBef>
              <a:spcAft>
                <a:spcPts val="0"/>
              </a:spcAft>
              <a:buNone/>
            </a:pPr>
            <a:r>
              <a:t/>
            </a:r>
            <a:endParaRPr b="1" sz="3200">
              <a:solidFill>
                <a:schemeClr val="lt1"/>
              </a:solidFill>
              <a:latin typeface="Garamond"/>
              <a:ea typeface="Garamond"/>
              <a:cs typeface="Garamond"/>
              <a:sym typeface="Garamond"/>
            </a:endParaRPr>
          </a:p>
          <a:p>
            <a:pPr indent="-396875" lvl="0" marL="457200" rtl="0" algn="l">
              <a:spcBef>
                <a:spcPts val="1000"/>
              </a:spcBef>
              <a:spcAft>
                <a:spcPts val="0"/>
              </a:spcAft>
              <a:buClr>
                <a:schemeClr val="lt1"/>
              </a:buClr>
              <a:buSzPts val="2650"/>
              <a:buFont typeface="Garamond"/>
              <a:buChar char="•"/>
            </a:pPr>
            <a:r>
              <a:rPr b="1" lang="en-US" sz="2650">
                <a:solidFill>
                  <a:schemeClr val="lt1"/>
                </a:solidFill>
                <a:latin typeface="Garamond"/>
                <a:ea typeface="Garamond"/>
                <a:cs typeface="Garamond"/>
                <a:sym typeface="Garamond"/>
              </a:rPr>
              <a:t>Academic program &amp; instructions </a:t>
            </a:r>
            <a:endParaRPr b="1" sz="2650">
              <a:solidFill>
                <a:schemeClr val="lt1"/>
              </a:solidFill>
              <a:latin typeface="Garamond"/>
              <a:ea typeface="Garamond"/>
              <a:cs typeface="Garamond"/>
              <a:sym typeface="Garamond"/>
            </a:endParaRPr>
          </a:p>
          <a:p>
            <a:pPr indent="0" lvl="0" marL="457200" rtl="0" algn="l">
              <a:spcBef>
                <a:spcPts val="1000"/>
              </a:spcBef>
              <a:spcAft>
                <a:spcPts val="0"/>
              </a:spcAft>
              <a:buClr>
                <a:schemeClr val="dk1"/>
              </a:buClr>
              <a:buSzPts val="1100"/>
              <a:buFont typeface="Arial"/>
              <a:buNone/>
            </a:pPr>
            <a:r>
              <a:t/>
            </a:r>
            <a:endParaRPr b="1" sz="2650">
              <a:solidFill>
                <a:schemeClr val="lt1"/>
              </a:solidFill>
              <a:latin typeface="Garamond"/>
              <a:ea typeface="Garamond"/>
              <a:cs typeface="Garamond"/>
              <a:sym typeface="Garamond"/>
            </a:endParaRPr>
          </a:p>
          <a:p>
            <a:pPr indent="-396875" lvl="0" marL="457200" rtl="0" algn="l">
              <a:spcBef>
                <a:spcPts val="1000"/>
              </a:spcBef>
              <a:spcAft>
                <a:spcPts val="0"/>
              </a:spcAft>
              <a:buClr>
                <a:schemeClr val="lt1"/>
              </a:buClr>
              <a:buSzPts val="2650"/>
              <a:buFont typeface="Garamond"/>
              <a:buChar char="•"/>
            </a:pPr>
            <a:r>
              <a:rPr b="1" lang="en-US" sz="2650">
                <a:solidFill>
                  <a:schemeClr val="lt1"/>
                </a:solidFill>
                <a:latin typeface="Garamond"/>
                <a:ea typeface="Garamond"/>
                <a:cs typeface="Garamond"/>
                <a:sym typeface="Garamond"/>
              </a:rPr>
              <a:t>Leadership Opportunities </a:t>
            </a:r>
            <a:endParaRPr b="1" sz="2650">
              <a:solidFill>
                <a:schemeClr val="lt1"/>
              </a:solidFill>
              <a:latin typeface="Garamond"/>
              <a:ea typeface="Garamond"/>
              <a:cs typeface="Garamond"/>
              <a:sym typeface="Garamond"/>
            </a:endParaRPr>
          </a:p>
          <a:p>
            <a:pPr indent="0" lvl="0" marL="0" rtl="0" algn="l">
              <a:spcBef>
                <a:spcPts val="1000"/>
              </a:spcBef>
              <a:spcAft>
                <a:spcPts val="0"/>
              </a:spcAft>
              <a:buClr>
                <a:schemeClr val="dk1"/>
              </a:buClr>
              <a:buSzPts val="1100"/>
              <a:buFont typeface="Arial"/>
              <a:buNone/>
            </a:pPr>
            <a:r>
              <a:t/>
            </a:r>
            <a:endParaRPr b="1" sz="2650">
              <a:solidFill>
                <a:schemeClr val="lt1"/>
              </a:solidFill>
              <a:latin typeface="Garamond"/>
              <a:ea typeface="Garamond"/>
              <a:cs typeface="Garamond"/>
              <a:sym typeface="Garamond"/>
            </a:endParaRPr>
          </a:p>
          <a:p>
            <a:pPr indent="-396875" lvl="0" marL="457200" rtl="0" algn="l">
              <a:spcBef>
                <a:spcPts val="1000"/>
              </a:spcBef>
              <a:spcAft>
                <a:spcPts val="0"/>
              </a:spcAft>
              <a:buClr>
                <a:schemeClr val="lt1"/>
              </a:buClr>
              <a:buSzPts val="2650"/>
              <a:buFont typeface="Garamond"/>
              <a:buChar char="•"/>
            </a:pPr>
            <a:r>
              <a:rPr b="1" lang="en-US" sz="2650">
                <a:solidFill>
                  <a:schemeClr val="lt1"/>
                </a:solidFill>
                <a:latin typeface="Garamond"/>
                <a:ea typeface="Garamond"/>
                <a:cs typeface="Garamond"/>
                <a:sym typeface="Garamond"/>
              </a:rPr>
              <a:t>Q &amp; A</a:t>
            </a:r>
            <a:endParaRPr b="1" sz="2650">
              <a:solidFill>
                <a:schemeClr val="lt1"/>
              </a:solidFill>
              <a:latin typeface="Garamond"/>
              <a:ea typeface="Garamond"/>
              <a:cs typeface="Garamond"/>
              <a:sym typeface="Garamond"/>
            </a:endParaRPr>
          </a:p>
          <a:p>
            <a:pPr indent="0" lvl="0" marL="0" rtl="0" algn="l">
              <a:spcBef>
                <a:spcPts val="1000"/>
              </a:spcBef>
              <a:spcAft>
                <a:spcPts val="0"/>
              </a:spcAft>
              <a:buClr>
                <a:schemeClr val="dk1"/>
              </a:buClr>
              <a:buSzPts val="1100"/>
              <a:buFont typeface="Arial"/>
              <a:buNone/>
            </a:pPr>
            <a:r>
              <a:t/>
            </a:r>
            <a:endParaRPr b="1" sz="2650">
              <a:solidFill>
                <a:schemeClr val="lt1"/>
              </a:solidFill>
              <a:latin typeface="Garamond"/>
              <a:ea typeface="Garamond"/>
              <a:cs typeface="Garamond"/>
              <a:sym typeface="Garamond"/>
            </a:endParaRPr>
          </a:p>
          <a:p>
            <a:pPr indent="-396875" lvl="0" marL="457200" rtl="0" algn="l">
              <a:spcBef>
                <a:spcPts val="1000"/>
              </a:spcBef>
              <a:spcAft>
                <a:spcPts val="0"/>
              </a:spcAft>
              <a:buClr>
                <a:schemeClr val="lt1"/>
              </a:buClr>
              <a:buSzPts val="2650"/>
              <a:buFont typeface="Garamond"/>
              <a:buChar char="•"/>
            </a:pPr>
            <a:r>
              <a:rPr b="1" lang="en-US" sz="2650">
                <a:solidFill>
                  <a:schemeClr val="lt1"/>
                </a:solidFill>
                <a:latin typeface="Garamond"/>
                <a:ea typeface="Garamond"/>
                <a:cs typeface="Garamond"/>
                <a:sym typeface="Garamond"/>
              </a:rPr>
              <a:t>Tour of the 3rd Floor of MS building</a:t>
            </a:r>
            <a:endParaRPr sz="2650"/>
          </a:p>
        </p:txBody>
      </p:sp>
      <p:sp>
        <p:nvSpPr>
          <p:cNvPr id="103" name="Google Shape;103;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t/>
            </a:r>
            <a:endParaRPr/>
          </a:p>
        </p:txBody>
      </p:sp>
      <p:pic>
        <p:nvPicPr>
          <p:cNvPr descr="A house with a large tree in the background&#10;&#10;Description automatically generated" id="104" name="Google Shape;104;p3"/>
          <p:cNvPicPr preferRelativeResize="0"/>
          <p:nvPr/>
        </p:nvPicPr>
        <p:blipFill rotWithShape="1">
          <a:blip r:embed="rId3">
            <a:alphaModFix amt="20000"/>
          </a:blip>
          <a:srcRect b="0" l="0" r="0" t="0"/>
          <a:stretch/>
        </p:blipFill>
        <p:spPr>
          <a:xfrm>
            <a:off x="324412" y="307250"/>
            <a:ext cx="11543173" cy="62434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d27b81ecec_0_113"/>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299" name="Google Shape;299;g2d27b81ecec_0_113"/>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300" name="Google Shape;300;g2d27b81ecec_0_113"/>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1" name="Google Shape;301;g2d27b81ecec_0_113"/>
          <p:cNvSpPr txBox="1"/>
          <p:nvPr>
            <p:ph type="ctrTitle"/>
          </p:nvPr>
        </p:nvSpPr>
        <p:spPr>
          <a:xfrm>
            <a:off x="247651" y="249237"/>
            <a:ext cx="9144000" cy="1376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Service trips this year</a:t>
            </a:r>
            <a:endParaRPr>
              <a:latin typeface="Garamond"/>
              <a:ea typeface="Garamond"/>
              <a:cs typeface="Garamond"/>
              <a:sym typeface="Garamond"/>
            </a:endParaRPr>
          </a:p>
        </p:txBody>
      </p:sp>
      <p:pic>
        <p:nvPicPr>
          <p:cNvPr descr="A white text on a black background&#10;&#10;Description automatically generated" id="302" name="Google Shape;302;g2d27b81ecec_0_113"/>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303" name="Google Shape;303;g2d27b81ecec_0_113"/>
          <p:cNvSpPr txBox="1"/>
          <p:nvPr>
            <p:ph idx="1" type="subTitle"/>
          </p:nvPr>
        </p:nvSpPr>
        <p:spPr>
          <a:xfrm>
            <a:off x="247651" y="1874837"/>
            <a:ext cx="8751900" cy="3788100"/>
          </a:xfrm>
          <a:prstGeom prst="rect">
            <a:avLst/>
          </a:prstGeom>
          <a:noFill/>
          <a:ln>
            <a:noFill/>
          </a:ln>
        </p:spPr>
        <p:txBody>
          <a:bodyPr anchorCtr="0" anchor="t" bIns="45700" lIns="91425" spcFirstLastPara="1" rIns="91425" wrap="square" tIns="45700">
            <a:normAutofit/>
          </a:bodyPr>
          <a:lstStyle/>
          <a:p>
            <a:pPr indent="0" lvl="0" marL="457200" rtl="0" algn="l">
              <a:lnSpc>
                <a:spcPct val="115000"/>
              </a:lnSpc>
              <a:spcBef>
                <a:spcPts val="0"/>
              </a:spcBef>
              <a:spcAft>
                <a:spcPts val="0"/>
              </a:spcAft>
              <a:buClr>
                <a:schemeClr val="dk1"/>
              </a:buClr>
              <a:buSzPts val="1100"/>
              <a:buNone/>
            </a:pPr>
            <a:r>
              <a:rPr b="1" lang="en-US" sz="1800">
                <a:solidFill>
                  <a:schemeClr val="lt1"/>
                </a:solidFill>
                <a:latin typeface="Garamond"/>
                <a:ea typeface="Garamond"/>
                <a:cs typeface="Garamond"/>
                <a:sym typeface="Garamond"/>
              </a:rPr>
              <a:t>Three service opportunities this year</a:t>
            </a:r>
            <a:endParaRPr b="1" sz="1800">
              <a:solidFill>
                <a:schemeClr val="lt1"/>
              </a:solidFill>
              <a:latin typeface="Garamond"/>
              <a:ea typeface="Garamond"/>
              <a:cs typeface="Garamond"/>
              <a:sym typeface="Garamond"/>
            </a:endParaRPr>
          </a:p>
        </p:txBody>
      </p:sp>
      <p:pic>
        <p:nvPicPr>
          <p:cNvPr id="304" name="Google Shape;304;g2d27b81ecec_0_113" title="IMG_2801.jpg"/>
          <p:cNvPicPr preferRelativeResize="0"/>
          <p:nvPr/>
        </p:nvPicPr>
        <p:blipFill>
          <a:blip r:embed="rId5">
            <a:alphaModFix/>
          </a:blip>
          <a:stretch>
            <a:fillRect/>
          </a:stretch>
        </p:blipFill>
        <p:spPr>
          <a:xfrm>
            <a:off x="85650" y="2530925"/>
            <a:ext cx="2029674" cy="2706263"/>
          </a:xfrm>
          <a:prstGeom prst="rect">
            <a:avLst/>
          </a:prstGeom>
          <a:noFill/>
          <a:ln>
            <a:noFill/>
          </a:ln>
        </p:spPr>
      </p:pic>
      <p:pic>
        <p:nvPicPr>
          <p:cNvPr id="305" name="Google Shape;305;g2d27b81ecec_0_113" title="IMG_1855.jpg"/>
          <p:cNvPicPr preferRelativeResize="0"/>
          <p:nvPr/>
        </p:nvPicPr>
        <p:blipFill>
          <a:blip r:embed="rId6">
            <a:alphaModFix/>
          </a:blip>
          <a:stretch>
            <a:fillRect/>
          </a:stretch>
        </p:blipFill>
        <p:spPr>
          <a:xfrm>
            <a:off x="2350150" y="2530925"/>
            <a:ext cx="2198051" cy="2930749"/>
          </a:xfrm>
          <a:prstGeom prst="rect">
            <a:avLst/>
          </a:prstGeom>
          <a:noFill/>
          <a:ln>
            <a:noFill/>
          </a:ln>
        </p:spPr>
      </p:pic>
      <p:pic>
        <p:nvPicPr>
          <p:cNvPr id="306" name="Google Shape;306;g2d27b81ecec_0_113"/>
          <p:cNvPicPr preferRelativeResize="0"/>
          <p:nvPr/>
        </p:nvPicPr>
        <p:blipFill>
          <a:blip r:embed="rId7">
            <a:alphaModFix/>
          </a:blip>
          <a:stretch>
            <a:fillRect/>
          </a:stretch>
        </p:blipFill>
        <p:spPr>
          <a:xfrm>
            <a:off x="8126581" y="249228"/>
            <a:ext cx="2602899" cy="3439375"/>
          </a:xfrm>
          <a:prstGeom prst="rect">
            <a:avLst/>
          </a:prstGeom>
          <a:noFill/>
          <a:ln>
            <a:noFill/>
          </a:ln>
        </p:spPr>
      </p:pic>
      <p:pic>
        <p:nvPicPr>
          <p:cNvPr id="307" name="Google Shape;307;g2d27b81ecec_0_113" title="IMG_1587.jpg"/>
          <p:cNvPicPr preferRelativeResize="0"/>
          <p:nvPr/>
        </p:nvPicPr>
        <p:blipFill>
          <a:blip r:embed="rId8">
            <a:alphaModFix/>
          </a:blip>
          <a:stretch>
            <a:fillRect/>
          </a:stretch>
        </p:blipFill>
        <p:spPr>
          <a:xfrm>
            <a:off x="7968000" y="4059826"/>
            <a:ext cx="2602900" cy="1952175"/>
          </a:xfrm>
          <a:prstGeom prst="rect">
            <a:avLst/>
          </a:prstGeom>
          <a:noFill/>
          <a:ln>
            <a:noFill/>
          </a:ln>
        </p:spPr>
      </p:pic>
      <p:pic>
        <p:nvPicPr>
          <p:cNvPr id="308" name="Google Shape;308;g2d27b81ecec_0_113" title="IMG_0561.jpg"/>
          <p:cNvPicPr preferRelativeResize="0"/>
          <p:nvPr/>
        </p:nvPicPr>
        <p:blipFill>
          <a:blip r:embed="rId9">
            <a:alphaModFix/>
          </a:blip>
          <a:stretch>
            <a:fillRect/>
          </a:stretch>
        </p:blipFill>
        <p:spPr>
          <a:xfrm>
            <a:off x="4753113" y="2530925"/>
            <a:ext cx="3009976" cy="2257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1"/>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4" name="Google Shape;314;p11"/>
          <p:cNvSpPr/>
          <p:nvPr/>
        </p:nvSpPr>
        <p:spPr>
          <a:xfrm>
            <a:off x="324413" y="307250"/>
            <a:ext cx="11543173" cy="6243499"/>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5" name="Google Shape;315;p1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457200" rtl="0" algn="ctr">
              <a:lnSpc>
                <a:spcPct val="120000"/>
              </a:lnSpc>
              <a:spcBef>
                <a:spcPts val="0"/>
              </a:spcBef>
              <a:spcAft>
                <a:spcPts val="0"/>
              </a:spcAft>
              <a:buClr>
                <a:schemeClr val="dk1"/>
              </a:buClr>
              <a:buSzPts val="1100"/>
              <a:buFont typeface="Arial"/>
              <a:buNone/>
            </a:pPr>
            <a:r>
              <a:rPr b="1" lang="en-US" sz="3000">
                <a:solidFill>
                  <a:schemeClr val="lt1"/>
                </a:solidFill>
                <a:highlight>
                  <a:srgbClr val="002F87"/>
                </a:highlight>
                <a:latin typeface="Garamond"/>
                <a:ea typeface="Garamond"/>
                <a:cs typeface="Garamond"/>
                <a:sym typeface="Garamond"/>
              </a:rPr>
              <a:t>Required Summer Reading</a:t>
            </a:r>
            <a:endParaRPr sz="3000"/>
          </a:p>
        </p:txBody>
      </p:sp>
      <p:sp>
        <p:nvSpPr>
          <p:cNvPr id="316" name="Google Shape;316;p11"/>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457200" rtl="0" algn="ctr">
              <a:lnSpc>
                <a:spcPct val="120000"/>
              </a:lnSpc>
              <a:spcBef>
                <a:spcPts val="0"/>
              </a:spcBef>
              <a:spcAft>
                <a:spcPts val="0"/>
              </a:spcAft>
              <a:buClr>
                <a:schemeClr val="dk1"/>
              </a:buClr>
              <a:buSzPts val="1100"/>
              <a:buFont typeface="Arial"/>
              <a:buNone/>
            </a:pPr>
            <a:r>
              <a:t/>
            </a:r>
            <a:endParaRPr b="1" sz="2100" u="sng">
              <a:solidFill>
                <a:schemeClr val="lt1"/>
              </a:solidFill>
              <a:highlight>
                <a:srgbClr val="002F87"/>
              </a:highlight>
              <a:latin typeface="Garamond"/>
              <a:ea typeface="Garamond"/>
              <a:cs typeface="Garamond"/>
              <a:sym typeface="Garamond"/>
            </a:endParaRPr>
          </a:p>
          <a:p>
            <a:pPr indent="0" lvl="0" marL="457200" rtl="0" algn="ctr">
              <a:lnSpc>
                <a:spcPct val="120000"/>
              </a:lnSpc>
              <a:spcBef>
                <a:spcPts val="0"/>
              </a:spcBef>
              <a:spcAft>
                <a:spcPts val="0"/>
              </a:spcAft>
              <a:buNone/>
            </a:pPr>
            <a:r>
              <a:rPr b="1" lang="en-US" sz="3000" u="sng">
                <a:solidFill>
                  <a:schemeClr val="lt1"/>
                </a:solidFill>
                <a:highlight>
                  <a:srgbClr val="002F87"/>
                </a:highlight>
                <a:latin typeface="Garamond"/>
                <a:ea typeface="Garamond"/>
                <a:cs typeface="Garamond"/>
                <a:sym typeface="Garamond"/>
              </a:rPr>
              <a:t>Piecing Me Together</a:t>
            </a:r>
            <a:r>
              <a:rPr b="1" lang="en-US" sz="3000">
                <a:solidFill>
                  <a:schemeClr val="lt1"/>
                </a:solidFill>
                <a:highlight>
                  <a:srgbClr val="002F87"/>
                </a:highlight>
                <a:latin typeface="Garamond"/>
                <a:ea typeface="Garamond"/>
                <a:cs typeface="Garamond"/>
                <a:sym typeface="Garamond"/>
              </a:rPr>
              <a:t> by Renee Watson </a:t>
            </a:r>
            <a:endParaRPr b="1" sz="3000">
              <a:solidFill>
                <a:schemeClr val="lt1"/>
              </a:solidFill>
              <a:highlight>
                <a:srgbClr val="002F87"/>
              </a:highlight>
              <a:latin typeface="Garamond"/>
              <a:ea typeface="Garamond"/>
              <a:cs typeface="Garamond"/>
              <a:sym typeface="Garamond"/>
            </a:endParaRPr>
          </a:p>
          <a:p>
            <a:pPr indent="0" lvl="0" marL="457200" rtl="0" algn="ctr">
              <a:lnSpc>
                <a:spcPct val="120000"/>
              </a:lnSpc>
              <a:spcBef>
                <a:spcPts val="0"/>
              </a:spcBef>
              <a:spcAft>
                <a:spcPts val="0"/>
              </a:spcAft>
              <a:buClr>
                <a:schemeClr val="dk1"/>
              </a:buClr>
              <a:buSzPts val="1100"/>
              <a:buFont typeface="Arial"/>
              <a:buNone/>
            </a:pPr>
            <a:r>
              <a:rPr b="1" lang="en-US" sz="3000">
                <a:solidFill>
                  <a:schemeClr val="lt1"/>
                </a:solidFill>
                <a:highlight>
                  <a:srgbClr val="002F87"/>
                </a:highlight>
                <a:latin typeface="Garamond"/>
                <a:ea typeface="Garamond"/>
                <a:cs typeface="Garamond"/>
                <a:sym typeface="Garamond"/>
              </a:rPr>
              <a:t>(ISBN: 9781681191058)</a:t>
            </a:r>
            <a:endParaRPr sz="3000"/>
          </a:p>
        </p:txBody>
      </p:sp>
      <p:pic>
        <p:nvPicPr>
          <p:cNvPr id="317" name="Google Shape;317;p11"/>
          <p:cNvPicPr preferRelativeResize="0"/>
          <p:nvPr/>
        </p:nvPicPr>
        <p:blipFill>
          <a:blip r:embed="rId3">
            <a:alphaModFix/>
          </a:blip>
          <a:stretch>
            <a:fillRect/>
          </a:stretch>
        </p:blipFill>
        <p:spPr>
          <a:xfrm>
            <a:off x="7070288" y="1739038"/>
            <a:ext cx="3019425" cy="4524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d9d0dffe18_0_15"/>
          <p:cNvSpPr txBox="1"/>
          <p:nvPr>
            <p:ph type="title"/>
          </p:nvPr>
        </p:nvSpPr>
        <p:spPr>
          <a:xfrm>
            <a:off x="415600" y="593367"/>
            <a:ext cx="95505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323" name="Google Shape;323;g2d9d0dffe18_0_15"/>
          <p:cNvSpPr txBox="1"/>
          <p:nvPr>
            <p:ph idx="1" type="body"/>
          </p:nvPr>
        </p:nvSpPr>
        <p:spPr>
          <a:xfrm>
            <a:off x="415600" y="1536633"/>
            <a:ext cx="9550500" cy="4555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24" name="Google Shape;324;g2d9d0dffe18_0_15"/>
          <p:cNvSpPr txBox="1"/>
          <p:nvPr/>
        </p:nvSpPr>
        <p:spPr>
          <a:xfrm>
            <a:off x="2235200" y="-371867"/>
            <a:ext cx="5911200" cy="1383600"/>
          </a:xfrm>
          <a:prstGeom prst="rect">
            <a:avLst/>
          </a:prstGeom>
          <a:noFill/>
          <a:ln>
            <a:noFill/>
          </a:ln>
        </p:spPr>
        <p:txBody>
          <a:bodyPr anchorCtr="0" anchor="b" bIns="121900" lIns="121900" spcFirstLastPara="1" rIns="121900" wrap="square" tIns="121900">
            <a:noAutofit/>
          </a:bodyPr>
          <a:lstStyle/>
          <a:p>
            <a:pPr indent="0" lvl="0" marL="0" rtl="0" algn="l">
              <a:spcBef>
                <a:spcPts val="0"/>
              </a:spcBef>
              <a:spcAft>
                <a:spcPts val="0"/>
              </a:spcAft>
              <a:buNone/>
            </a:pPr>
            <a:r>
              <a:t/>
            </a:r>
            <a:endParaRPr b="1" sz="5100">
              <a:solidFill>
                <a:srgbClr val="FFFFFF"/>
              </a:solidFill>
              <a:latin typeface="Garamond"/>
              <a:ea typeface="Garamond"/>
              <a:cs typeface="Garamond"/>
              <a:sym typeface="Garamond"/>
            </a:endParaRPr>
          </a:p>
        </p:txBody>
      </p:sp>
      <p:sp>
        <p:nvSpPr>
          <p:cNvPr id="325" name="Google Shape;325;g2d9d0dffe18_0_15"/>
          <p:cNvSpPr txBox="1"/>
          <p:nvPr/>
        </p:nvSpPr>
        <p:spPr>
          <a:xfrm>
            <a:off x="1576533" y="660400"/>
            <a:ext cx="12192000" cy="7061100"/>
          </a:xfrm>
          <a:prstGeom prst="rect">
            <a:avLst/>
          </a:prstGeom>
          <a:noFill/>
          <a:ln>
            <a:noFill/>
          </a:ln>
        </p:spPr>
        <p:txBody>
          <a:bodyPr anchorCtr="0" anchor="t" bIns="121900" lIns="121900" spcFirstLastPara="1" rIns="121900" wrap="square" tIns="121900">
            <a:normAutofit/>
          </a:bodyPr>
          <a:lstStyle/>
          <a:p>
            <a:pPr indent="0" lvl="0" marL="0" rtl="0" algn="l">
              <a:spcBef>
                <a:spcPts val="0"/>
              </a:spcBef>
              <a:spcAft>
                <a:spcPts val="0"/>
              </a:spcAft>
              <a:buNone/>
            </a:pPr>
            <a:r>
              <a:t/>
            </a:r>
            <a:endParaRPr sz="2800">
              <a:solidFill>
                <a:srgbClr val="FFFFFF"/>
              </a:solidFill>
              <a:latin typeface="Garamond"/>
              <a:ea typeface="Garamond"/>
              <a:cs typeface="Garamond"/>
              <a:sym typeface="Garamond"/>
            </a:endParaRPr>
          </a:p>
          <a:p>
            <a:pPr indent="0" lvl="0" marL="0" rtl="0" algn="l">
              <a:spcBef>
                <a:spcPts val="0"/>
              </a:spcBef>
              <a:spcAft>
                <a:spcPts val="0"/>
              </a:spcAft>
              <a:buNone/>
            </a:pPr>
            <a:r>
              <a:rPr lang="en-US" sz="2800">
                <a:solidFill>
                  <a:srgbClr val="FFFFFF"/>
                </a:solidFill>
                <a:latin typeface="Garamond"/>
                <a:ea typeface="Garamond"/>
                <a:cs typeface="Garamond"/>
                <a:sym typeface="Garamond"/>
              </a:rPr>
              <a:t>		</a:t>
            </a:r>
            <a:r>
              <a:rPr lang="en-US" sz="2300">
                <a:solidFill>
                  <a:srgbClr val="FFFFFF"/>
                </a:solidFill>
                <a:latin typeface="Garamond"/>
                <a:ea typeface="Garamond"/>
                <a:cs typeface="Garamond"/>
                <a:sym typeface="Garamond"/>
              </a:rPr>
              <a:t>Guage. </a:t>
            </a:r>
            <a:endParaRPr sz="2300">
              <a:solidFill>
                <a:srgbClr val="FFFFFF"/>
              </a:solidFill>
              <a:latin typeface="Garamond"/>
              <a:ea typeface="Garamond"/>
              <a:cs typeface="Garamond"/>
              <a:sym typeface="Garamond"/>
            </a:endParaRPr>
          </a:p>
        </p:txBody>
      </p:sp>
      <p:pic>
        <p:nvPicPr>
          <p:cNvPr id="326" name="Google Shape;326;g2d9d0dffe18_0_15"/>
          <p:cNvPicPr preferRelativeResize="0"/>
          <p:nvPr/>
        </p:nvPicPr>
        <p:blipFill>
          <a:blip r:embed="rId3">
            <a:alphaModFix/>
          </a:blip>
          <a:stretch>
            <a:fillRect/>
          </a:stretch>
        </p:blipFill>
        <p:spPr>
          <a:xfrm>
            <a:off x="415600" y="206300"/>
            <a:ext cx="9831931" cy="644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d27b81ecec_0_90"/>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332" name="Google Shape;332;g2d27b81ecec_0_90"/>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333" name="Google Shape;333;g2d27b81ecec_0_90"/>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4" name="Google Shape;334;g2d27b81ecec_0_90"/>
          <p:cNvSpPr txBox="1"/>
          <p:nvPr>
            <p:ph type="ctrTitle"/>
          </p:nvPr>
        </p:nvSpPr>
        <p:spPr>
          <a:xfrm>
            <a:off x="571650" y="389731"/>
            <a:ext cx="9144000" cy="6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25000"/>
              <a:buFont typeface="Domine"/>
              <a:buNone/>
            </a:pPr>
            <a:r>
              <a:rPr lang="en-US" sz="4800">
                <a:solidFill>
                  <a:schemeClr val="lt1"/>
                </a:solidFill>
                <a:latin typeface="Garamond"/>
                <a:ea typeface="Garamond"/>
                <a:cs typeface="Garamond"/>
                <a:sym typeface="Garamond"/>
              </a:rPr>
              <a:t>Summer Mailing…what to expect</a:t>
            </a:r>
            <a:endParaRPr sz="4800">
              <a:solidFill>
                <a:schemeClr val="lt1"/>
              </a:solidFill>
              <a:latin typeface="Garamond"/>
              <a:ea typeface="Garamond"/>
              <a:cs typeface="Garamond"/>
              <a:sym typeface="Garamond"/>
            </a:endParaRPr>
          </a:p>
        </p:txBody>
      </p:sp>
      <p:pic>
        <p:nvPicPr>
          <p:cNvPr descr="A white text on a black background&#10;&#10;Description automatically generated" id="335" name="Google Shape;335;g2d27b81ecec_0_90"/>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336" name="Google Shape;336;g2d27b81ecec_0_90"/>
          <p:cNvSpPr txBox="1"/>
          <p:nvPr>
            <p:ph idx="1" type="subTitle"/>
          </p:nvPr>
        </p:nvSpPr>
        <p:spPr>
          <a:xfrm>
            <a:off x="265650" y="1226825"/>
            <a:ext cx="10086000" cy="5486400"/>
          </a:xfrm>
          <a:prstGeom prst="rect">
            <a:avLst/>
          </a:prstGeom>
          <a:noFill/>
          <a:ln>
            <a:noFill/>
          </a:ln>
        </p:spPr>
        <p:txBody>
          <a:bodyPr anchorCtr="0" anchor="t" bIns="45700" lIns="91425" spcFirstLastPara="1" rIns="91425" wrap="square" tIns="45700">
            <a:noAutofit/>
          </a:bodyPr>
          <a:lstStyle/>
          <a:p>
            <a:pPr indent="-377825" lvl="0" marL="342900" rtl="0" algn="l">
              <a:spcBef>
                <a:spcPts val="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Letter from the principal, Mr. Davis</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Information about required forms &amp; important links</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2 piece learning platform: iPad and Levenger</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Cell phone and backpack policy</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Drop off and pick up information</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Book list of required texts for purchase (use placement letter for classes)</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Overnight information and medical form</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SEEK trips information</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Music booklet/private music lesson contract</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Picture day form</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Parent volunteer sign-up</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Athletic department Program overview </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Health and Wellness Program information</a:t>
            </a:r>
            <a:endParaRPr>
              <a:solidFill>
                <a:schemeClr val="lt1"/>
              </a:solidFill>
              <a:highlight>
                <a:srgbClr val="002F87"/>
              </a:highlight>
              <a:latin typeface="Garamond"/>
              <a:ea typeface="Garamond"/>
              <a:cs typeface="Garamond"/>
              <a:sym typeface="Garamond"/>
            </a:endParaRPr>
          </a:p>
          <a:p>
            <a:pPr indent="-377825" lvl="0" marL="342900" rtl="0" algn="l">
              <a:spcBef>
                <a:spcPts val="370"/>
              </a:spcBef>
              <a:spcAft>
                <a:spcPts val="0"/>
              </a:spcAft>
              <a:buClr>
                <a:schemeClr val="lt1"/>
              </a:buClr>
              <a:buSzPts val="2400"/>
              <a:buFont typeface="Garamond"/>
              <a:buAutoNum type="arabicPeriod"/>
            </a:pPr>
            <a:r>
              <a:rPr lang="en-US">
                <a:solidFill>
                  <a:schemeClr val="lt1"/>
                </a:solidFill>
                <a:highlight>
                  <a:srgbClr val="002F87"/>
                </a:highlight>
                <a:latin typeface="Garamond"/>
                <a:ea typeface="Garamond"/>
                <a:cs typeface="Garamond"/>
                <a:sym typeface="Garamond"/>
              </a:rPr>
              <a:t>Shopping List of necessary supplies for 8th graders </a:t>
            </a:r>
            <a:endParaRPr>
              <a:solidFill>
                <a:schemeClr val="lt1"/>
              </a:solidFill>
              <a:highlight>
                <a:srgbClr val="002F87"/>
              </a:highlight>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None/>
            </a:pPr>
            <a:r>
              <a:t/>
            </a:r>
            <a:endParaRPr b="1" sz="1800">
              <a:solidFill>
                <a:schemeClr val="lt1"/>
              </a:solidFill>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d27b81ecec_0_104"/>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342" name="Google Shape;342;g2d27b81ecec_0_104"/>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343" name="Google Shape;343;g2d27b81ecec_0_104"/>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4" name="Google Shape;344;g2d27b81ecec_0_104"/>
          <p:cNvSpPr txBox="1"/>
          <p:nvPr>
            <p:ph type="ctrTitle"/>
          </p:nvPr>
        </p:nvSpPr>
        <p:spPr>
          <a:xfrm>
            <a:off x="571650" y="389726"/>
            <a:ext cx="9144000" cy="1251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25000"/>
              <a:buFont typeface="Domine"/>
              <a:buNone/>
            </a:pPr>
            <a:r>
              <a:rPr b="1" lang="en-US" sz="4800">
                <a:solidFill>
                  <a:schemeClr val="lt1"/>
                </a:solidFill>
                <a:latin typeface="Garamond"/>
                <a:ea typeface="Garamond"/>
                <a:cs typeface="Garamond"/>
                <a:sym typeface="Garamond"/>
              </a:rPr>
              <a:t>Important Dates beginning of 2024-2025 school year </a:t>
            </a:r>
            <a:endParaRPr b="1" sz="4800">
              <a:solidFill>
                <a:schemeClr val="lt1"/>
              </a:solidFill>
              <a:latin typeface="Garamond"/>
              <a:ea typeface="Garamond"/>
              <a:cs typeface="Garamond"/>
              <a:sym typeface="Garamond"/>
            </a:endParaRPr>
          </a:p>
        </p:txBody>
      </p:sp>
      <p:pic>
        <p:nvPicPr>
          <p:cNvPr descr="A white text on a black background&#10;&#10;Description automatically generated" id="345" name="Google Shape;345;g2d27b81ecec_0_104"/>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346" name="Google Shape;346;g2d27b81ecec_0_104"/>
          <p:cNvSpPr txBox="1"/>
          <p:nvPr>
            <p:ph idx="1" type="subTitle"/>
          </p:nvPr>
        </p:nvSpPr>
        <p:spPr>
          <a:xfrm>
            <a:off x="1219650" y="2034125"/>
            <a:ext cx="8268000" cy="4122000"/>
          </a:xfrm>
          <a:prstGeom prst="rect">
            <a:avLst/>
          </a:prstGeom>
          <a:noFill/>
          <a:ln>
            <a:noFill/>
          </a:ln>
        </p:spPr>
        <p:txBody>
          <a:bodyPr anchorCtr="0" anchor="t" bIns="45700" lIns="91425" spcFirstLastPara="1" rIns="91425" wrap="square" tIns="45700">
            <a:noAutofit/>
          </a:bodyPr>
          <a:lstStyle/>
          <a:p>
            <a:pPr indent="0" lvl="0" marL="0" rtl="0" algn="l">
              <a:spcBef>
                <a:spcPts val="370"/>
              </a:spcBef>
              <a:spcAft>
                <a:spcPts val="0"/>
              </a:spcAft>
              <a:buNone/>
            </a:pPr>
            <a:r>
              <a:t/>
            </a:r>
            <a:endParaRPr>
              <a:solidFill>
                <a:schemeClr val="lt1"/>
              </a:solidFill>
              <a:highlight>
                <a:srgbClr val="002F87"/>
              </a:highlight>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None/>
            </a:pPr>
            <a:r>
              <a:rPr b="1" lang="en-US" sz="3000">
                <a:solidFill>
                  <a:schemeClr val="lt1"/>
                </a:solidFill>
                <a:latin typeface="Garamond"/>
                <a:ea typeface="Garamond"/>
                <a:cs typeface="Garamond"/>
                <a:sym typeface="Garamond"/>
              </a:rPr>
              <a:t>July 1: Health forms due</a:t>
            </a:r>
            <a:endParaRPr b="1" sz="30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None/>
            </a:pPr>
            <a:r>
              <a:rPr b="1" lang="en-US" sz="3000">
                <a:solidFill>
                  <a:schemeClr val="lt1"/>
                </a:solidFill>
                <a:latin typeface="Garamond"/>
                <a:ea typeface="Garamond"/>
                <a:cs typeface="Garamond"/>
                <a:sym typeface="Garamond"/>
              </a:rPr>
              <a:t>September 3: Classes begin</a:t>
            </a:r>
            <a:endParaRPr b="1" sz="30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None/>
            </a:pPr>
            <a:r>
              <a:rPr b="1" lang="en-US" sz="3000">
                <a:solidFill>
                  <a:schemeClr val="lt1"/>
                </a:solidFill>
                <a:highlight>
                  <a:srgbClr val="002F87"/>
                </a:highlight>
                <a:latin typeface="Garamond"/>
                <a:ea typeface="Garamond"/>
                <a:cs typeface="Garamond"/>
                <a:sym typeface="Garamond"/>
              </a:rPr>
              <a:t>September 19: Middle School Back to School Night</a:t>
            </a:r>
            <a:endParaRPr b="1" sz="3000">
              <a:solidFill>
                <a:schemeClr val="lt1"/>
              </a:solidFill>
              <a:highlight>
                <a:srgbClr val="002F87"/>
              </a:highlight>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None/>
            </a:pPr>
            <a:r>
              <a:rPr b="1" lang="en-US" sz="3000">
                <a:solidFill>
                  <a:schemeClr val="lt1"/>
                </a:solidFill>
                <a:latin typeface="Garamond"/>
                <a:ea typeface="Garamond"/>
                <a:cs typeface="Garamond"/>
                <a:sym typeface="Garamond"/>
              </a:rPr>
              <a:t>September 25-27: SEEK Trips</a:t>
            </a:r>
            <a:endParaRPr b="1" sz="30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None/>
            </a:pPr>
            <a:r>
              <a:rPr b="1" lang="en-US" sz="3000">
                <a:solidFill>
                  <a:schemeClr val="lt1"/>
                </a:solidFill>
                <a:latin typeface="Garamond"/>
                <a:ea typeface="Garamond"/>
                <a:cs typeface="Garamond"/>
                <a:sym typeface="Garamond"/>
              </a:rPr>
              <a:t>Oct. 3-4: Rosh Hashanah (No school)</a:t>
            </a:r>
            <a:endParaRPr b="1" sz="3000">
              <a:solidFill>
                <a:schemeClr val="lt1"/>
              </a:solidFill>
              <a:latin typeface="Garamond"/>
              <a:ea typeface="Garamond"/>
              <a:cs typeface="Garamond"/>
              <a:sym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d29d9dcd21_0_5"/>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2" name="Google Shape;352;g2d29d9dcd21_0_5"/>
          <p:cNvSpPr/>
          <p:nvPr/>
        </p:nvSpPr>
        <p:spPr>
          <a:xfrm>
            <a:off x="324413" y="307250"/>
            <a:ext cx="11543100" cy="62436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3" name="Google Shape;353;g2d29d9dcd21_0_5"/>
          <p:cNvSpPr txBox="1"/>
          <p:nvPr>
            <p:ph type="ctrTitle"/>
          </p:nvPr>
        </p:nvSpPr>
        <p:spPr>
          <a:xfrm>
            <a:off x="3644100" y="2253450"/>
            <a:ext cx="4903800" cy="1962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Domine"/>
              <a:buNone/>
            </a:pPr>
            <a:r>
              <a:rPr b="1" lang="en-US" sz="3600">
                <a:solidFill>
                  <a:schemeClr val="lt1"/>
                </a:solidFill>
                <a:highlight>
                  <a:srgbClr val="002F87"/>
                </a:highlight>
                <a:latin typeface="Garamond"/>
                <a:ea typeface="Garamond"/>
                <a:cs typeface="Garamond"/>
                <a:sym typeface="Garamond"/>
              </a:rPr>
              <a:t>Ali Miller</a:t>
            </a:r>
            <a:endParaRPr b="1" sz="3600">
              <a:solidFill>
                <a:schemeClr val="lt1"/>
              </a:solidFill>
              <a:highlight>
                <a:srgbClr val="002F87"/>
              </a:highlight>
              <a:latin typeface="Garamond"/>
              <a:ea typeface="Garamond"/>
              <a:cs typeface="Garamond"/>
              <a:sym typeface="Garamond"/>
            </a:endParaRPr>
          </a:p>
          <a:p>
            <a:pPr indent="0" lvl="0" marL="0" rtl="0" algn="ctr">
              <a:lnSpc>
                <a:spcPct val="90000"/>
              </a:lnSpc>
              <a:spcBef>
                <a:spcPts val="0"/>
              </a:spcBef>
              <a:spcAft>
                <a:spcPts val="0"/>
              </a:spcAft>
              <a:buClr>
                <a:schemeClr val="lt1"/>
              </a:buClr>
              <a:buSzPts val="6000"/>
              <a:buFont typeface="Domine"/>
              <a:buNone/>
            </a:pPr>
            <a:r>
              <a:rPr b="1" lang="en-US" sz="3600" u="sng">
                <a:solidFill>
                  <a:schemeClr val="lt1"/>
                </a:solidFill>
                <a:highlight>
                  <a:srgbClr val="002F87"/>
                </a:highlight>
                <a:latin typeface="Garamond"/>
                <a:ea typeface="Garamond"/>
                <a:cs typeface="Garamond"/>
                <a:sym typeface="Garamond"/>
                <a:hlinkClick r:id="rId3">
                  <a:extLst>
                    <a:ext uri="{A12FA001-AC4F-418D-AE19-62706E023703}">
                      <ahyp:hlinkClr val="tx"/>
                    </a:ext>
                  </a:extLst>
                </a:hlinkClick>
              </a:rPr>
              <a:t>millea@d-e.org</a:t>
            </a:r>
            <a:endParaRPr b="1" sz="3600">
              <a:solidFill>
                <a:schemeClr val="lt1"/>
              </a:solidFill>
              <a:highlight>
                <a:srgbClr val="002F87"/>
              </a:highlight>
              <a:latin typeface="Garamond"/>
              <a:ea typeface="Garamond"/>
              <a:cs typeface="Garamond"/>
              <a:sym typeface="Garamond"/>
            </a:endParaRPr>
          </a:p>
          <a:p>
            <a:pPr indent="0" lvl="0" marL="0" rtl="0" algn="ctr">
              <a:lnSpc>
                <a:spcPct val="90000"/>
              </a:lnSpc>
              <a:spcBef>
                <a:spcPts val="0"/>
              </a:spcBef>
              <a:spcAft>
                <a:spcPts val="0"/>
              </a:spcAft>
              <a:buClr>
                <a:schemeClr val="lt1"/>
              </a:buClr>
              <a:buSzPts val="6000"/>
              <a:buFont typeface="Domine"/>
              <a:buNone/>
            </a:pPr>
            <a:r>
              <a:rPr b="1" lang="en-US" sz="3600">
                <a:solidFill>
                  <a:schemeClr val="lt1"/>
                </a:solidFill>
                <a:highlight>
                  <a:srgbClr val="002F87"/>
                </a:highlight>
                <a:latin typeface="Garamond"/>
                <a:ea typeface="Garamond"/>
                <a:cs typeface="Garamond"/>
                <a:sym typeface="Garamond"/>
              </a:rPr>
              <a:t>201-227-3236</a:t>
            </a:r>
            <a:endParaRPr b="1" sz="3600">
              <a:solidFill>
                <a:schemeClr val="lt1"/>
              </a:solidFill>
              <a:highlight>
                <a:srgbClr val="002F87"/>
              </a:highlight>
              <a:latin typeface="Garamond"/>
              <a:ea typeface="Garamond"/>
              <a:cs typeface="Garamond"/>
              <a:sym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p:nvPr/>
        </p:nvSpPr>
        <p:spPr>
          <a:xfrm>
            <a:off x="10972800" y="0"/>
            <a:ext cx="1219199"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10" name="Google Shape;110;p4"/>
          <p:cNvPicPr preferRelativeResize="0"/>
          <p:nvPr/>
        </p:nvPicPr>
        <p:blipFill rotWithShape="1">
          <a:blip r:embed="rId3">
            <a:alphaModFix/>
          </a:blip>
          <a:srcRect b="0" l="0" r="0" t="0"/>
          <a:stretch/>
        </p:blipFill>
        <p:spPr>
          <a:xfrm>
            <a:off x="11125562" y="249237"/>
            <a:ext cx="913673" cy="623889"/>
          </a:xfrm>
          <a:prstGeom prst="rect">
            <a:avLst/>
          </a:prstGeom>
          <a:noFill/>
          <a:ln>
            <a:noFill/>
          </a:ln>
        </p:spPr>
      </p:pic>
      <p:sp>
        <p:nvSpPr>
          <p:cNvPr id="111" name="Google Shape;111;p4"/>
          <p:cNvSpPr/>
          <p:nvPr/>
        </p:nvSpPr>
        <p:spPr>
          <a:xfrm>
            <a:off x="-28940" y="0"/>
            <a:ext cx="11001738"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4"/>
          <p:cNvSpPr txBox="1"/>
          <p:nvPr>
            <p:ph type="ctrTitle"/>
          </p:nvPr>
        </p:nvSpPr>
        <p:spPr>
          <a:xfrm>
            <a:off x="247651" y="249237"/>
            <a:ext cx="9144000" cy="13763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A little about me</a:t>
            </a:r>
            <a:endParaRPr>
              <a:latin typeface="Garamond"/>
              <a:ea typeface="Garamond"/>
              <a:cs typeface="Garamond"/>
              <a:sym typeface="Garamond"/>
            </a:endParaRPr>
          </a:p>
        </p:txBody>
      </p:sp>
      <p:pic>
        <p:nvPicPr>
          <p:cNvPr descr="A white text on a black background&#10;&#10;Description automatically generated" id="113" name="Google Shape;113;p4"/>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114" name="Google Shape;114;p4"/>
          <p:cNvSpPr txBox="1"/>
          <p:nvPr>
            <p:ph idx="1" type="subTitle"/>
          </p:nvPr>
        </p:nvSpPr>
        <p:spPr>
          <a:xfrm>
            <a:off x="247650" y="1874823"/>
            <a:ext cx="8751900" cy="4356600"/>
          </a:xfrm>
          <a:prstGeom prst="rect">
            <a:avLst/>
          </a:prstGeom>
          <a:noFill/>
          <a:ln>
            <a:noFill/>
          </a:ln>
        </p:spPr>
        <p:txBody>
          <a:bodyPr anchorCtr="0" anchor="t" bIns="45700" lIns="91425" spcFirstLastPara="1" rIns="91425" wrap="square" tIns="45700">
            <a:normAutofit/>
          </a:bodyPr>
          <a:lstStyle/>
          <a:p>
            <a:pPr indent="-368300" lvl="0" marL="457200" rtl="0" algn="l">
              <a:spcBef>
                <a:spcPts val="100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Grew up in Park Ridge, NJ</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Earned a B.A. in Drama from Ithaca College</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Lived in Los Angeles for 25 years</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Earned my Masters in Education from UCLA</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Spent the majority of my career in Los Angeles at New Roads Middle School</a:t>
            </a:r>
            <a:endParaRPr b="1" sz="2200">
              <a:solidFill>
                <a:schemeClr val="lt1"/>
              </a:solidFill>
              <a:highlight>
                <a:srgbClr val="002F87"/>
              </a:highlight>
              <a:latin typeface="Garamond"/>
              <a:ea typeface="Garamond"/>
              <a:cs typeface="Garamond"/>
              <a:sym typeface="Garamond"/>
            </a:endParaRPr>
          </a:p>
          <a:p>
            <a:pPr indent="-368300" lvl="1" marL="9144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Started there as a Humanities teacher and left as the Middle School Director</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Returned to NJ three years ago</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Taught 8th grade Humanities at Bank Street School for Children as a sabbatical leave replacement</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And now at D-E!</a:t>
            </a:r>
            <a:endParaRPr b="1" sz="2200">
              <a:solidFill>
                <a:schemeClr val="lt1"/>
              </a:solidFill>
              <a:highlight>
                <a:srgbClr val="002F87"/>
              </a:highlight>
              <a:latin typeface="Garamond"/>
              <a:ea typeface="Garamond"/>
              <a:cs typeface="Garamond"/>
              <a:sym typeface="Garamond"/>
            </a:endParaRPr>
          </a:p>
          <a:p>
            <a:pPr indent="-368300" lvl="0" marL="457200" rtl="0" algn="l">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I live with three </a:t>
            </a:r>
            <a:r>
              <a:rPr b="1" lang="en-US" sz="2200">
                <a:solidFill>
                  <a:schemeClr val="lt1"/>
                </a:solidFill>
                <a:highlight>
                  <a:srgbClr val="002F87"/>
                </a:highlight>
                <a:latin typeface="Garamond"/>
                <a:ea typeface="Garamond"/>
                <a:cs typeface="Garamond"/>
                <a:sym typeface="Garamond"/>
              </a:rPr>
              <a:t>children</a:t>
            </a:r>
            <a:r>
              <a:rPr b="1" lang="en-US" sz="2200">
                <a:solidFill>
                  <a:schemeClr val="lt1"/>
                </a:solidFill>
                <a:highlight>
                  <a:srgbClr val="002F87"/>
                </a:highlight>
                <a:latin typeface="Garamond"/>
                <a:ea typeface="Garamond"/>
                <a:cs typeface="Garamond"/>
                <a:sym typeface="Garamond"/>
              </a:rPr>
              <a:t> (15, 14 and 9), two rats, two guinea pigs, one dog and one leopard gecko.</a:t>
            </a:r>
            <a:endParaRPr b="1">
              <a:solidFill>
                <a:schemeClr val="lt1"/>
              </a:solidFill>
              <a:highlight>
                <a:srgbClr val="002F87"/>
              </a:highlight>
              <a:latin typeface="Garamond"/>
              <a:ea typeface="Garamond"/>
              <a:cs typeface="Garamond"/>
              <a:sym typeface="Garamond"/>
            </a:endParaRPr>
          </a:p>
        </p:txBody>
      </p:sp>
      <p:pic>
        <p:nvPicPr>
          <p:cNvPr id="115" name="Google Shape;115;p4"/>
          <p:cNvPicPr preferRelativeResize="0"/>
          <p:nvPr/>
        </p:nvPicPr>
        <p:blipFill>
          <a:blip r:embed="rId5">
            <a:alphaModFix/>
          </a:blip>
          <a:stretch>
            <a:fillRect/>
          </a:stretch>
        </p:blipFill>
        <p:spPr>
          <a:xfrm>
            <a:off x="7625625" y="249225"/>
            <a:ext cx="3202677" cy="2558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d9d0dffe18_0_113"/>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21" name="Google Shape;121;g2d9d0dffe18_0_113"/>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122" name="Google Shape;122;g2d9d0dffe18_0_113"/>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3" name="Google Shape;123;g2d9d0dffe18_0_113"/>
          <p:cNvSpPr txBox="1"/>
          <p:nvPr>
            <p:ph type="ctrTitle"/>
          </p:nvPr>
        </p:nvSpPr>
        <p:spPr>
          <a:xfrm>
            <a:off x="247651" y="249237"/>
            <a:ext cx="9144000" cy="1376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Domine"/>
              <a:buNone/>
            </a:pPr>
            <a:r>
              <a:rPr b="1" lang="en-US">
                <a:solidFill>
                  <a:schemeClr val="lt1"/>
                </a:solidFill>
                <a:latin typeface="Garamond"/>
                <a:ea typeface="Garamond"/>
                <a:cs typeface="Garamond"/>
                <a:sym typeface="Garamond"/>
              </a:rPr>
              <a:t>The last year of middle school…</a:t>
            </a:r>
            <a:endParaRPr>
              <a:latin typeface="Garamond"/>
              <a:ea typeface="Garamond"/>
              <a:cs typeface="Garamond"/>
              <a:sym typeface="Garamond"/>
            </a:endParaRPr>
          </a:p>
        </p:txBody>
      </p:sp>
      <p:pic>
        <p:nvPicPr>
          <p:cNvPr descr="A white text on a black background&#10;&#10;Description automatically generated" id="124" name="Google Shape;124;g2d9d0dffe18_0_113"/>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125" name="Google Shape;125;g2d9d0dffe18_0_113"/>
          <p:cNvSpPr txBox="1"/>
          <p:nvPr>
            <p:ph idx="1" type="subTitle"/>
          </p:nvPr>
        </p:nvSpPr>
        <p:spPr>
          <a:xfrm>
            <a:off x="247651" y="1874837"/>
            <a:ext cx="8751900" cy="3788100"/>
          </a:xfrm>
          <a:prstGeom prst="rect">
            <a:avLst/>
          </a:prstGeom>
          <a:noFill/>
          <a:ln>
            <a:noFill/>
          </a:ln>
        </p:spPr>
        <p:txBody>
          <a:bodyPr anchorCtr="0" anchor="t" bIns="45700" lIns="91425" spcFirstLastPara="1" rIns="91425" wrap="square" tIns="45700">
            <a:normAutofit/>
          </a:bodyPr>
          <a:lstStyle/>
          <a:p>
            <a:pPr indent="0" lvl="0" marL="0" rtl="0" algn="l">
              <a:spcBef>
                <a:spcPts val="500"/>
              </a:spcBef>
              <a:spcAft>
                <a:spcPts val="0"/>
              </a:spcAft>
              <a:buClr>
                <a:schemeClr val="dk1"/>
              </a:buClr>
              <a:buSzPts val="1100"/>
              <a:buFont typeface="Arial"/>
              <a:buNone/>
            </a:pPr>
            <a:r>
              <a:t/>
            </a:r>
            <a:endParaRPr b="1">
              <a:solidFill>
                <a:schemeClr val="lt1"/>
              </a:solidFill>
              <a:highlight>
                <a:srgbClr val="002F87"/>
              </a:highlight>
              <a:latin typeface="Garamond"/>
              <a:ea typeface="Garamond"/>
              <a:cs typeface="Garamond"/>
              <a:sym typeface="Garamond"/>
            </a:endParaRPr>
          </a:p>
        </p:txBody>
      </p:sp>
      <p:pic>
        <p:nvPicPr>
          <p:cNvPr id="126" name="Google Shape;126;g2d9d0dffe18_0_113" title="IMG-9883.jpg"/>
          <p:cNvPicPr preferRelativeResize="0"/>
          <p:nvPr/>
        </p:nvPicPr>
        <p:blipFill>
          <a:blip r:embed="rId5">
            <a:alphaModFix/>
          </a:blip>
          <a:stretch>
            <a:fillRect/>
          </a:stretch>
        </p:blipFill>
        <p:spPr>
          <a:xfrm>
            <a:off x="5232000" y="2240601"/>
            <a:ext cx="4075402" cy="3056552"/>
          </a:xfrm>
          <a:prstGeom prst="rect">
            <a:avLst/>
          </a:prstGeom>
          <a:noFill/>
          <a:ln>
            <a:noFill/>
          </a:ln>
        </p:spPr>
      </p:pic>
      <p:pic>
        <p:nvPicPr>
          <p:cNvPr id="127" name="Google Shape;127;g2d9d0dffe18_0_113" title="IMG_0027.jpg"/>
          <p:cNvPicPr preferRelativeResize="0"/>
          <p:nvPr/>
        </p:nvPicPr>
        <p:blipFill>
          <a:blip r:embed="rId6">
            <a:alphaModFix/>
          </a:blip>
          <a:stretch>
            <a:fillRect/>
          </a:stretch>
        </p:blipFill>
        <p:spPr>
          <a:xfrm>
            <a:off x="624000" y="2269689"/>
            <a:ext cx="4255698" cy="31917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6"/>
          <p:cNvSpPr/>
          <p:nvPr/>
        </p:nvSpPr>
        <p:spPr>
          <a:xfrm>
            <a:off x="10972800" y="0"/>
            <a:ext cx="1219199"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33" name="Google Shape;133;p6"/>
          <p:cNvPicPr preferRelativeResize="0"/>
          <p:nvPr/>
        </p:nvPicPr>
        <p:blipFill rotWithShape="1">
          <a:blip r:embed="rId3">
            <a:alphaModFix/>
          </a:blip>
          <a:srcRect b="0" l="0" r="0" t="0"/>
          <a:stretch/>
        </p:blipFill>
        <p:spPr>
          <a:xfrm>
            <a:off x="11125562" y="249237"/>
            <a:ext cx="913673" cy="623889"/>
          </a:xfrm>
          <a:prstGeom prst="rect">
            <a:avLst/>
          </a:prstGeom>
          <a:noFill/>
          <a:ln>
            <a:noFill/>
          </a:ln>
        </p:spPr>
      </p:pic>
      <p:sp>
        <p:nvSpPr>
          <p:cNvPr id="134" name="Google Shape;134;p6"/>
          <p:cNvSpPr/>
          <p:nvPr/>
        </p:nvSpPr>
        <p:spPr>
          <a:xfrm>
            <a:off x="-28940" y="0"/>
            <a:ext cx="11001738"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6"/>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Advisory</a:t>
            </a:r>
            <a:endParaRPr>
              <a:latin typeface="Garamond"/>
              <a:ea typeface="Garamond"/>
              <a:cs typeface="Garamond"/>
              <a:sym typeface="Garamond"/>
            </a:endParaRPr>
          </a:p>
        </p:txBody>
      </p:sp>
      <p:pic>
        <p:nvPicPr>
          <p:cNvPr descr="A white text on a black background&#10;&#10;Description automatically generated" id="136" name="Google Shape;136;p6"/>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137" name="Google Shape;137;p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A very important program for entire MS community;</a:t>
            </a:r>
            <a:endParaRPr b="1" sz="18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Font typeface="Arial"/>
              <a:buNone/>
            </a:pPr>
            <a:r>
              <a:rPr b="1" lang="en-US" sz="1800">
                <a:solidFill>
                  <a:schemeClr val="lt1"/>
                </a:solidFill>
                <a:latin typeface="Garamond"/>
                <a:ea typeface="Garamond"/>
                <a:cs typeface="Garamond"/>
                <a:sym typeface="Garamond"/>
              </a:rPr>
              <a:t> </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We do a lot of our leadership </a:t>
            </a:r>
            <a:endParaRPr b="1" sz="18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Font typeface="Arial"/>
              <a:buNone/>
            </a:pPr>
            <a:r>
              <a:rPr b="1" lang="en-US" sz="1800">
                <a:solidFill>
                  <a:schemeClr val="lt1"/>
                </a:solidFill>
                <a:latin typeface="Garamond"/>
                <a:ea typeface="Garamond"/>
                <a:cs typeface="Garamond"/>
                <a:sym typeface="Garamond"/>
              </a:rPr>
              <a:t>development &amp; growth; </a:t>
            </a:r>
            <a:endParaRPr b="1" sz="18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Font typeface="Arial"/>
              <a:buNone/>
            </a:pPr>
            <a:r>
              <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8-10 kids in each Advisory; Guided by a </a:t>
            </a:r>
            <a:endParaRPr b="1" sz="1800">
              <a:solidFill>
                <a:schemeClr val="lt1"/>
              </a:solidFill>
              <a:latin typeface="Garamond"/>
              <a:ea typeface="Garamond"/>
              <a:cs typeface="Garamond"/>
              <a:sym typeface="Garamond"/>
            </a:endParaRPr>
          </a:p>
          <a:p>
            <a:pPr indent="457200" lvl="0" marL="0" rtl="0" algn="l">
              <a:lnSpc>
                <a:spcPct val="115000"/>
              </a:lnSpc>
              <a:spcBef>
                <a:spcPts val="0"/>
              </a:spcBef>
              <a:spcAft>
                <a:spcPts val="0"/>
              </a:spcAft>
              <a:buClr>
                <a:schemeClr val="dk1"/>
              </a:buClr>
              <a:buSzPts val="1100"/>
              <a:buFont typeface="Arial"/>
              <a:buNone/>
            </a:pPr>
            <a:r>
              <a:rPr b="1" lang="en-US" sz="1800">
                <a:solidFill>
                  <a:schemeClr val="lt1"/>
                </a:solidFill>
                <a:latin typeface="Garamond"/>
                <a:ea typeface="Garamond"/>
                <a:cs typeface="Garamond"/>
                <a:sym typeface="Garamond"/>
              </a:rPr>
              <a:t>Grade 8 teacher, your child’s </a:t>
            </a:r>
            <a:endParaRPr b="1" sz="1800">
              <a:solidFill>
                <a:schemeClr val="lt1"/>
              </a:solidFill>
              <a:latin typeface="Garamond"/>
              <a:ea typeface="Garamond"/>
              <a:cs typeface="Garamond"/>
              <a:sym typeface="Garamond"/>
            </a:endParaRPr>
          </a:p>
          <a:p>
            <a:pPr indent="457200" lvl="0" marL="0" rtl="0" algn="l">
              <a:lnSpc>
                <a:spcPct val="115000"/>
              </a:lnSpc>
              <a:spcBef>
                <a:spcPts val="0"/>
              </a:spcBef>
              <a:spcAft>
                <a:spcPts val="0"/>
              </a:spcAft>
              <a:buClr>
                <a:schemeClr val="dk1"/>
              </a:buClr>
              <a:buSzPts val="1100"/>
              <a:buFont typeface="Arial"/>
              <a:buNone/>
            </a:pPr>
            <a:r>
              <a:rPr b="1" lang="en-US" sz="1800">
                <a:solidFill>
                  <a:schemeClr val="lt1"/>
                </a:solidFill>
                <a:latin typeface="Garamond"/>
                <a:ea typeface="Garamond"/>
                <a:cs typeface="Garamond"/>
                <a:sym typeface="Garamond"/>
              </a:rPr>
              <a:t>‘go-to’ adult on campus</a:t>
            </a:r>
            <a:endParaRPr b="1" sz="1800">
              <a:solidFill>
                <a:schemeClr val="lt1"/>
              </a:solidFill>
              <a:latin typeface="Garamond"/>
              <a:ea typeface="Garamond"/>
              <a:cs typeface="Garamond"/>
              <a:sym typeface="Garamond"/>
            </a:endParaRPr>
          </a:p>
          <a:p>
            <a:pPr indent="457200" lvl="0" marL="0" rtl="0" algn="l">
              <a:lnSpc>
                <a:spcPct val="115000"/>
              </a:lnSpc>
              <a:spcBef>
                <a:spcPts val="0"/>
              </a:spcBef>
              <a:spcAft>
                <a:spcPts val="0"/>
              </a:spcAft>
              <a:buClr>
                <a:schemeClr val="dk1"/>
              </a:buClr>
              <a:buSzPts val="1100"/>
              <a:buFont typeface="Arial"/>
              <a:buNone/>
            </a:pPr>
            <a:r>
              <a:t/>
            </a:r>
            <a:endParaRPr b="1" sz="1800">
              <a:solidFill>
                <a:schemeClr val="lt1"/>
              </a:solidFill>
              <a:highlight>
                <a:schemeClr val="lt1"/>
              </a:highlight>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Advisory creates bonds and serves a home base for students</a:t>
            </a:r>
            <a:endParaRPr b="1" sz="18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Font typeface="Arial"/>
              <a:buNone/>
            </a:pPr>
            <a:r>
              <a:t/>
            </a:r>
            <a:endParaRPr b="1" sz="1800">
              <a:solidFill>
                <a:schemeClr val="lt1"/>
              </a:solidFill>
              <a:latin typeface="Garamond"/>
              <a:ea typeface="Garamond"/>
              <a:cs typeface="Garamond"/>
              <a:sym typeface="Garamond"/>
            </a:endParaRPr>
          </a:p>
          <a:p>
            <a:pPr indent="-342900" lvl="0" marL="457200" rtl="0" algn="l">
              <a:lnSpc>
                <a:spcPct val="115000"/>
              </a:lnSpc>
              <a:spcBef>
                <a:spcPts val="0"/>
              </a:spcBef>
              <a:spcAft>
                <a:spcPts val="0"/>
              </a:spcAft>
              <a:buClr>
                <a:schemeClr val="lt1"/>
              </a:buClr>
              <a:buSzPts val="1800"/>
              <a:buFont typeface="Garamond"/>
              <a:buChar char="•"/>
            </a:pPr>
            <a:r>
              <a:rPr b="1" lang="en-US" sz="1800">
                <a:solidFill>
                  <a:schemeClr val="lt1"/>
                </a:solidFill>
                <a:latin typeface="Garamond"/>
                <a:ea typeface="Garamond"/>
                <a:cs typeface="Garamond"/>
                <a:sym typeface="Garamond"/>
              </a:rPr>
              <a:t>If your child is new to D-E, they will be paired with a buddy</a:t>
            </a:r>
            <a:endParaRPr b="1" sz="1800">
              <a:solidFill>
                <a:schemeClr val="lt1"/>
              </a:solidFill>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Font typeface="Arial"/>
              <a:buNone/>
            </a:pPr>
            <a:r>
              <a:rPr b="1" lang="en-US" sz="1800">
                <a:solidFill>
                  <a:schemeClr val="lt1"/>
                </a:solidFill>
                <a:latin typeface="Garamond"/>
                <a:ea typeface="Garamond"/>
                <a:cs typeface="Garamond"/>
                <a:sym typeface="Garamond"/>
              </a:rPr>
              <a:t>and they will be in the same advisory. </a:t>
            </a:r>
            <a:endParaRPr b="1">
              <a:solidFill>
                <a:schemeClr val="lt1"/>
              </a:solidFill>
              <a:latin typeface="Garamond"/>
              <a:ea typeface="Garamond"/>
              <a:cs typeface="Garamond"/>
              <a:sym typeface="Garamond"/>
            </a:endParaRPr>
          </a:p>
        </p:txBody>
      </p:sp>
      <p:pic>
        <p:nvPicPr>
          <p:cNvPr id="138" name="Google Shape;138;p6" title="IMG_0604.jpeg"/>
          <p:cNvPicPr preferRelativeResize="0"/>
          <p:nvPr/>
        </p:nvPicPr>
        <p:blipFill>
          <a:blip r:embed="rId5">
            <a:alphaModFix/>
          </a:blip>
          <a:stretch>
            <a:fillRect/>
          </a:stretch>
        </p:blipFill>
        <p:spPr>
          <a:xfrm>
            <a:off x="6314600" y="118726"/>
            <a:ext cx="4363402" cy="3272552"/>
          </a:xfrm>
          <a:prstGeom prst="rect">
            <a:avLst/>
          </a:prstGeom>
          <a:noFill/>
          <a:ln>
            <a:noFill/>
          </a:ln>
        </p:spPr>
      </p:pic>
      <p:pic>
        <p:nvPicPr>
          <p:cNvPr id="139" name="Google Shape;139;p6" title="IMG-9150 (1).jpg"/>
          <p:cNvPicPr preferRelativeResize="0"/>
          <p:nvPr/>
        </p:nvPicPr>
        <p:blipFill>
          <a:blip r:embed="rId6">
            <a:alphaModFix/>
          </a:blip>
          <a:stretch>
            <a:fillRect/>
          </a:stretch>
        </p:blipFill>
        <p:spPr>
          <a:xfrm>
            <a:off x="6422600" y="3498226"/>
            <a:ext cx="4147400" cy="3110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8"/>
          <p:cNvSpPr/>
          <p:nvPr/>
        </p:nvSpPr>
        <p:spPr>
          <a:xfrm>
            <a:off x="10972800" y="0"/>
            <a:ext cx="1219199"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45" name="Google Shape;145;p8"/>
          <p:cNvPicPr preferRelativeResize="0"/>
          <p:nvPr/>
        </p:nvPicPr>
        <p:blipFill rotWithShape="1">
          <a:blip r:embed="rId3">
            <a:alphaModFix/>
          </a:blip>
          <a:srcRect b="0" l="0" r="0" t="0"/>
          <a:stretch/>
        </p:blipFill>
        <p:spPr>
          <a:xfrm>
            <a:off x="11125562" y="249237"/>
            <a:ext cx="913673" cy="623889"/>
          </a:xfrm>
          <a:prstGeom prst="rect">
            <a:avLst/>
          </a:prstGeom>
          <a:noFill/>
          <a:ln>
            <a:noFill/>
          </a:ln>
        </p:spPr>
      </p:pic>
      <p:sp>
        <p:nvSpPr>
          <p:cNvPr id="146" name="Google Shape;146;p8"/>
          <p:cNvSpPr/>
          <p:nvPr/>
        </p:nvSpPr>
        <p:spPr>
          <a:xfrm>
            <a:off x="-28940" y="0"/>
            <a:ext cx="11001738"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8"/>
          <p:cNvSpPr txBox="1"/>
          <p:nvPr>
            <p:ph type="ctrTitle"/>
          </p:nvPr>
        </p:nvSpPr>
        <p:spPr>
          <a:xfrm>
            <a:off x="247651" y="249237"/>
            <a:ext cx="9144000" cy="13763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Leadership roles</a:t>
            </a:r>
            <a:endParaRPr>
              <a:latin typeface="Garamond"/>
              <a:ea typeface="Garamond"/>
              <a:cs typeface="Garamond"/>
              <a:sym typeface="Garamond"/>
            </a:endParaRPr>
          </a:p>
        </p:txBody>
      </p:sp>
      <p:pic>
        <p:nvPicPr>
          <p:cNvPr descr="A white text on a black background&#10;&#10;Description automatically generated" id="148" name="Google Shape;148;p8"/>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149" name="Google Shape;149;p8"/>
          <p:cNvSpPr txBox="1"/>
          <p:nvPr>
            <p:ph idx="1" type="subTitle"/>
          </p:nvPr>
        </p:nvSpPr>
        <p:spPr>
          <a:xfrm>
            <a:off x="247651" y="1874837"/>
            <a:ext cx="8751970" cy="3788026"/>
          </a:xfrm>
          <a:prstGeom prst="rect">
            <a:avLst/>
          </a:prstGeom>
          <a:noFill/>
          <a:ln>
            <a:noFill/>
          </a:ln>
        </p:spPr>
        <p:txBody>
          <a:bodyPr anchorCtr="0" anchor="t" bIns="45700" lIns="91425" spcFirstLastPara="1" rIns="91425" wrap="square" tIns="45700">
            <a:normAutofit/>
          </a:bodyPr>
          <a:lstStyle/>
          <a:p>
            <a:pPr indent="0" lvl="0" marL="0" rtl="0" algn="l">
              <a:spcBef>
                <a:spcPts val="500"/>
              </a:spcBef>
              <a:spcAft>
                <a:spcPts val="0"/>
              </a:spcAft>
              <a:buClr>
                <a:schemeClr val="dk1"/>
              </a:buClr>
              <a:buSzPts val="1100"/>
              <a:buFont typeface="Arial"/>
              <a:buNone/>
            </a:pPr>
            <a:r>
              <a:rPr b="1" lang="en-US" sz="2600">
                <a:solidFill>
                  <a:schemeClr val="lt1"/>
                </a:solidFill>
                <a:highlight>
                  <a:srgbClr val="002F87"/>
                </a:highlight>
                <a:latin typeface="Garamond"/>
                <a:ea typeface="Garamond"/>
                <a:cs typeface="Garamond"/>
                <a:sym typeface="Garamond"/>
              </a:rPr>
              <a:t>1. </a:t>
            </a:r>
            <a:r>
              <a:rPr b="1" lang="en-US">
                <a:solidFill>
                  <a:schemeClr val="lt1"/>
                </a:solidFill>
                <a:highlight>
                  <a:srgbClr val="002F87"/>
                </a:highlight>
                <a:latin typeface="Garamond"/>
                <a:ea typeface="Garamond"/>
                <a:cs typeface="Garamond"/>
                <a:sym typeface="Garamond"/>
              </a:rPr>
              <a:t>We try to create many opportunities for Leadership in 8th grade</a:t>
            </a:r>
            <a:endParaRPr b="1">
              <a:solidFill>
                <a:schemeClr val="lt1"/>
              </a:solidFill>
              <a:highlight>
                <a:srgbClr val="002F87"/>
              </a:highlight>
              <a:latin typeface="Garamond"/>
              <a:ea typeface="Garamond"/>
              <a:cs typeface="Garamond"/>
              <a:sym typeface="Garamond"/>
            </a:endParaRPr>
          </a:p>
          <a:p>
            <a:pPr indent="0" lvl="0" marL="0" rtl="0" algn="l">
              <a:spcBef>
                <a:spcPts val="500"/>
              </a:spcBef>
              <a:spcAft>
                <a:spcPts val="0"/>
              </a:spcAft>
              <a:buClr>
                <a:schemeClr val="dk1"/>
              </a:buClr>
              <a:buSzPts val="1100"/>
              <a:buFont typeface="Arial"/>
              <a:buNone/>
            </a:pPr>
            <a:r>
              <a:t/>
            </a:r>
            <a:endParaRPr b="1">
              <a:solidFill>
                <a:schemeClr val="lt1"/>
              </a:solidFill>
              <a:highlight>
                <a:srgbClr val="002F87"/>
              </a:highlight>
              <a:latin typeface="Garamond"/>
              <a:ea typeface="Garamond"/>
              <a:cs typeface="Garamond"/>
              <a:sym typeface="Garamond"/>
            </a:endParaRPr>
          </a:p>
          <a:p>
            <a:pPr indent="0" lvl="0" marL="0" rtl="0" algn="l">
              <a:spcBef>
                <a:spcPts val="500"/>
              </a:spcBef>
              <a:spcAft>
                <a:spcPts val="0"/>
              </a:spcAft>
              <a:buClr>
                <a:schemeClr val="dk1"/>
              </a:buClr>
              <a:buSzPts val="1100"/>
              <a:buFont typeface="Arial"/>
              <a:buNone/>
            </a:pPr>
            <a:r>
              <a:rPr b="1" lang="en-US" sz="2600">
                <a:solidFill>
                  <a:schemeClr val="lt1"/>
                </a:solidFill>
                <a:highlight>
                  <a:srgbClr val="002F87"/>
                </a:highlight>
                <a:latin typeface="Garamond"/>
                <a:ea typeface="Garamond"/>
                <a:cs typeface="Garamond"/>
                <a:sym typeface="Garamond"/>
              </a:rPr>
              <a:t>2. </a:t>
            </a:r>
            <a:r>
              <a:rPr b="1" lang="en-US">
                <a:solidFill>
                  <a:schemeClr val="lt1"/>
                </a:solidFill>
                <a:highlight>
                  <a:srgbClr val="002F87"/>
                </a:highlight>
                <a:latin typeface="Garamond"/>
                <a:ea typeface="Garamond"/>
                <a:cs typeface="Garamond"/>
                <a:sym typeface="Garamond"/>
              </a:rPr>
              <a:t>We encourage 8th graders to take on the challenges head on.  </a:t>
            </a:r>
            <a:endParaRPr b="1">
              <a:solidFill>
                <a:schemeClr val="lt1"/>
              </a:solidFill>
              <a:highlight>
                <a:srgbClr val="002F87"/>
              </a:highlight>
              <a:latin typeface="Garamond"/>
              <a:ea typeface="Garamond"/>
              <a:cs typeface="Garamond"/>
              <a:sym typeface="Garamond"/>
            </a:endParaRPr>
          </a:p>
          <a:p>
            <a:pPr indent="0" lvl="0" marL="0" rtl="0" algn="l">
              <a:spcBef>
                <a:spcPts val="500"/>
              </a:spcBef>
              <a:spcAft>
                <a:spcPts val="0"/>
              </a:spcAft>
              <a:buClr>
                <a:schemeClr val="dk1"/>
              </a:buClr>
              <a:buSzPts val="1100"/>
              <a:buFont typeface="Arial"/>
              <a:buNone/>
            </a:pPr>
            <a:r>
              <a:t/>
            </a:r>
            <a:endParaRPr b="1">
              <a:solidFill>
                <a:schemeClr val="lt1"/>
              </a:solidFill>
              <a:highlight>
                <a:srgbClr val="002F87"/>
              </a:highlight>
              <a:latin typeface="Garamond"/>
              <a:ea typeface="Garamond"/>
              <a:cs typeface="Garamond"/>
              <a:sym typeface="Garamond"/>
            </a:endParaRPr>
          </a:p>
          <a:p>
            <a:pPr indent="0" lvl="0" marL="0" rtl="0" algn="l">
              <a:spcBef>
                <a:spcPts val="500"/>
              </a:spcBef>
              <a:spcAft>
                <a:spcPts val="0"/>
              </a:spcAft>
              <a:buClr>
                <a:schemeClr val="dk1"/>
              </a:buClr>
              <a:buSzPts val="1100"/>
              <a:buFont typeface="Arial"/>
              <a:buNone/>
            </a:pPr>
            <a:r>
              <a:rPr b="1" lang="en-US">
                <a:solidFill>
                  <a:schemeClr val="lt1"/>
                </a:solidFill>
                <a:highlight>
                  <a:srgbClr val="002F87"/>
                </a:highlight>
                <a:latin typeface="Garamond"/>
                <a:ea typeface="Garamond"/>
                <a:cs typeface="Garamond"/>
                <a:sym typeface="Garamond"/>
              </a:rPr>
              <a:t>3. We encourage the concept of understanding how to use independence, and the maturity to know </a:t>
            </a:r>
            <a:r>
              <a:rPr b="1" i="1" lang="en-US">
                <a:solidFill>
                  <a:schemeClr val="lt1"/>
                </a:solidFill>
                <a:highlight>
                  <a:srgbClr val="002F87"/>
                </a:highlight>
                <a:latin typeface="Garamond"/>
                <a:ea typeface="Garamond"/>
                <a:cs typeface="Garamond"/>
                <a:sym typeface="Garamond"/>
              </a:rPr>
              <a:t>when</a:t>
            </a:r>
            <a:r>
              <a:rPr b="1" lang="en-US">
                <a:solidFill>
                  <a:schemeClr val="lt1"/>
                </a:solidFill>
                <a:highlight>
                  <a:srgbClr val="002F87"/>
                </a:highlight>
                <a:latin typeface="Garamond"/>
                <a:ea typeface="Garamond"/>
                <a:cs typeface="Garamond"/>
                <a:sym typeface="Garamond"/>
              </a:rPr>
              <a:t> to use it in different ways.</a:t>
            </a:r>
            <a:endParaRPr b="1">
              <a:solidFill>
                <a:schemeClr val="lt1"/>
              </a:solidFill>
              <a:highlight>
                <a:srgbClr val="002F87"/>
              </a:highlight>
              <a:latin typeface="Garamond"/>
              <a:ea typeface="Garamond"/>
              <a:cs typeface="Garamond"/>
              <a:sym typeface="Garamond"/>
            </a:endParaRPr>
          </a:p>
        </p:txBody>
      </p:sp>
      <p:pic>
        <p:nvPicPr>
          <p:cNvPr id="150" name="Google Shape;150;p8"/>
          <p:cNvPicPr preferRelativeResize="0"/>
          <p:nvPr/>
        </p:nvPicPr>
        <p:blipFill>
          <a:blip r:embed="rId5">
            <a:alphaModFix/>
          </a:blip>
          <a:stretch>
            <a:fillRect/>
          </a:stretch>
        </p:blipFill>
        <p:spPr>
          <a:xfrm>
            <a:off x="5953825" y="4377450"/>
            <a:ext cx="4301325" cy="212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0"/>
          <p:cNvSpPr/>
          <p:nvPr/>
        </p:nvSpPr>
        <p:spPr>
          <a:xfrm>
            <a:off x="10972800" y="0"/>
            <a:ext cx="1219199"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56" name="Google Shape;156;p10"/>
          <p:cNvPicPr preferRelativeResize="0"/>
          <p:nvPr/>
        </p:nvPicPr>
        <p:blipFill rotWithShape="1">
          <a:blip r:embed="rId3">
            <a:alphaModFix/>
          </a:blip>
          <a:srcRect b="0" l="0" r="0" t="0"/>
          <a:stretch/>
        </p:blipFill>
        <p:spPr>
          <a:xfrm>
            <a:off x="11125562" y="249237"/>
            <a:ext cx="913673" cy="623889"/>
          </a:xfrm>
          <a:prstGeom prst="rect">
            <a:avLst/>
          </a:prstGeom>
          <a:noFill/>
          <a:ln>
            <a:noFill/>
          </a:ln>
        </p:spPr>
      </p:pic>
      <p:sp>
        <p:nvSpPr>
          <p:cNvPr id="157" name="Google Shape;157;p10"/>
          <p:cNvSpPr/>
          <p:nvPr/>
        </p:nvSpPr>
        <p:spPr>
          <a:xfrm>
            <a:off x="-28940" y="0"/>
            <a:ext cx="11001738"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8" name="Google Shape;158;p10"/>
          <p:cNvSpPr txBox="1"/>
          <p:nvPr>
            <p:ph type="ctrTitle"/>
          </p:nvPr>
        </p:nvSpPr>
        <p:spPr>
          <a:xfrm>
            <a:off x="247651" y="249237"/>
            <a:ext cx="9144000" cy="137636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1000"/>
              </a:spcBef>
              <a:spcAft>
                <a:spcPts val="0"/>
              </a:spcAft>
              <a:buClr>
                <a:schemeClr val="dk1"/>
              </a:buClr>
              <a:buSzPts val="1100"/>
              <a:buFont typeface="Arial"/>
              <a:buNone/>
            </a:pPr>
            <a:r>
              <a:rPr b="1" lang="en-US" sz="4000">
                <a:solidFill>
                  <a:schemeClr val="lt1"/>
                </a:solidFill>
                <a:latin typeface="Garamond"/>
                <a:ea typeface="Garamond"/>
                <a:cs typeface="Garamond"/>
                <a:sym typeface="Garamond"/>
              </a:rPr>
              <a:t>MESH Classes</a:t>
            </a:r>
            <a:endParaRPr b="1">
              <a:latin typeface="Garamond"/>
              <a:ea typeface="Garamond"/>
              <a:cs typeface="Garamond"/>
              <a:sym typeface="Garamond"/>
            </a:endParaRPr>
          </a:p>
        </p:txBody>
      </p:sp>
      <p:pic>
        <p:nvPicPr>
          <p:cNvPr descr="A white text on a black background&#10;&#10;Description automatically generated" id="159" name="Google Shape;159;p10"/>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160" name="Google Shape;160;p10"/>
          <p:cNvSpPr txBox="1"/>
          <p:nvPr>
            <p:ph idx="1" type="subTitle"/>
          </p:nvPr>
        </p:nvSpPr>
        <p:spPr>
          <a:xfrm>
            <a:off x="247651" y="1874837"/>
            <a:ext cx="8751970" cy="378802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1000"/>
              </a:spcBef>
              <a:spcAft>
                <a:spcPts val="0"/>
              </a:spcAft>
              <a:buClr>
                <a:schemeClr val="dk1"/>
              </a:buClr>
              <a:buSzPts val="1100"/>
              <a:buFont typeface="Arial"/>
              <a:buNone/>
            </a:pPr>
            <a:r>
              <a:t/>
            </a:r>
            <a:endParaRPr sz="4000">
              <a:solidFill>
                <a:schemeClr val="lt1"/>
              </a:solidFill>
              <a:latin typeface="Oswald"/>
              <a:ea typeface="Oswald"/>
              <a:cs typeface="Oswald"/>
              <a:sym typeface="Oswald"/>
            </a:endParaRPr>
          </a:p>
          <a:p>
            <a:pPr indent="0" lvl="0" marL="0" rtl="0" algn="l">
              <a:lnSpc>
                <a:spcPct val="100000"/>
              </a:lnSpc>
              <a:spcBef>
                <a:spcPts val="1000"/>
              </a:spcBef>
              <a:spcAft>
                <a:spcPts val="0"/>
              </a:spcAft>
              <a:buClr>
                <a:schemeClr val="dk1"/>
              </a:buClr>
              <a:buSzPts val="1100"/>
              <a:buFont typeface="Arial"/>
              <a:buNone/>
            </a:pPr>
            <a:r>
              <a:t/>
            </a:r>
            <a:endParaRPr sz="4000">
              <a:solidFill>
                <a:schemeClr val="lt1"/>
              </a:solidFill>
              <a:latin typeface="Garamond"/>
              <a:ea typeface="Garamond"/>
              <a:cs typeface="Garamond"/>
              <a:sym typeface="Garamond"/>
            </a:endParaRPr>
          </a:p>
          <a:p>
            <a:pPr indent="-482600" lvl="0" marL="457200" rtl="0" algn="l">
              <a:lnSpc>
                <a:spcPct val="100000"/>
              </a:lnSpc>
              <a:spcBef>
                <a:spcPts val="1000"/>
              </a:spcBef>
              <a:spcAft>
                <a:spcPts val="0"/>
              </a:spcAft>
              <a:buClr>
                <a:schemeClr val="lt1"/>
              </a:buClr>
              <a:buSzPts val="4000"/>
              <a:buFont typeface="Oswald"/>
              <a:buChar char="•"/>
            </a:pPr>
            <a:r>
              <a:rPr b="1" lang="en-US" sz="4000">
                <a:solidFill>
                  <a:schemeClr val="lt1"/>
                </a:solidFill>
                <a:latin typeface="Garamond"/>
                <a:ea typeface="Garamond"/>
                <a:cs typeface="Garamond"/>
                <a:sym typeface="Garamond"/>
              </a:rPr>
              <a:t>M</a:t>
            </a:r>
            <a:r>
              <a:rPr lang="en-US" sz="4000">
                <a:solidFill>
                  <a:schemeClr val="lt1"/>
                </a:solidFill>
                <a:latin typeface="Garamond"/>
                <a:ea typeface="Garamond"/>
                <a:cs typeface="Garamond"/>
                <a:sym typeface="Garamond"/>
              </a:rPr>
              <a:t>ath</a:t>
            </a:r>
            <a:endParaRPr sz="4000">
              <a:solidFill>
                <a:schemeClr val="lt1"/>
              </a:solidFill>
              <a:latin typeface="Garamond"/>
              <a:ea typeface="Garamond"/>
              <a:cs typeface="Garamond"/>
              <a:sym typeface="Garamond"/>
            </a:endParaRPr>
          </a:p>
          <a:p>
            <a:pPr indent="-482600" lvl="0" marL="457200" rtl="0" algn="l">
              <a:lnSpc>
                <a:spcPct val="100000"/>
              </a:lnSpc>
              <a:spcBef>
                <a:spcPts val="0"/>
              </a:spcBef>
              <a:spcAft>
                <a:spcPts val="0"/>
              </a:spcAft>
              <a:buClr>
                <a:schemeClr val="lt1"/>
              </a:buClr>
              <a:buSzPts val="4000"/>
              <a:buFont typeface="Oswald"/>
              <a:buChar char="•"/>
            </a:pPr>
            <a:r>
              <a:rPr b="1" lang="en-US" sz="4000">
                <a:solidFill>
                  <a:schemeClr val="lt1"/>
                </a:solidFill>
                <a:latin typeface="Garamond"/>
                <a:ea typeface="Garamond"/>
                <a:cs typeface="Garamond"/>
                <a:sym typeface="Garamond"/>
              </a:rPr>
              <a:t>E</a:t>
            </a:r>
            <a:r>
              <a:rPr lang="en-US" sz="4000">
                <a:solidFill>
                  <a:schemeClr val="lt1"/>
                </a:solidFill>
                <a:latin typeface="Garamond"/>
                <a:ea typeface="Garamond"/>
                <a:cs typeface="Garamond"/>
                <a:sym typeface="Garamond"/>
              </a:rPr>
              <a:t>nglish</a:t>
            </a:r>
            <a:endParaRPr sz="4000">
              <a:solidFill>
                <a:schemeClr val="lt1"/>
              </a:solidFill>
              <a:latin typeface="Garamond"/>
              <a:ea typeface="Garamond"/>
              <a:cs typeface="Garamond"/>
              <a:sym typeface="Garamond"/>
            </a:endParaRPr>
          </a:p>
          <a:p>
            <a:pPr indent="-482600" lvl="0" marL="457200" rtl="0" algn="l">
              <a:lnSpc>
                <a:spcPct val="100000"/>
              </a:lnSpc>
              <a:spcBef>
                <a:spcPts val="0"/>
              </a:spcBef>
              <a:spcAft>
                <a:spcPts val="0"/>
              </a:spcAft>
              <a:buClr>
                <a:schemeClr val="lt1"/>
              </a:buClr>
              <a:buSzPts val="4000"/>
              <a:buFont typeface="Oswald"/>
              <a:buChar char="•"/>
            </a:pPr>
            <a:r>
              <a:rPr b="1" lang="en-US" sz="4000">
                <a:solidFill>
                  <a:schemeClr val="lt1"/>
                </a:solidFill>
                <a:latin typeface="Garamond"/>
                <a:ea typeface="Garamond"/>
                <a:cs typeface="Garamond"/>
                <a:sym typeface="Garamond"/>
              </a:rPr>
              <a:t>S</a:t>
            </a:r>
            <a:r>
              <a:rPr lang="en-US" sz="4000">
                <a:solidFill>
                  <a:schemeClr val="lt1"/>
                </a:solidFill>
                <a:latin typeface="Garamond"/>
                <a:ea typeface="Garamond"/>
                <a:cs typeface="Garamond"/>
                <a:sym typeface="Garamond"/>
              </a:rPr>
              <a:t>cience</a:t>
            </a:r>
            <a:endParaRPr sz="4000">
              <a:solidFill>
                <a:schemeClr val="lt1"/>
              </a:solidFill>
              <a:latin typeface="Garamond"/>
              <a:ea typeface="Garamond"/>
              <a:cs typeface="Garamond"/>
              <a:sym typeface="Garamond"/>
            </a:endParaRPr>
          </a:p>
          <a:p>
            <a:pPr indent="-482600" lvl="0" marL="457200" rtl="0" algn="l">
              <a:lnSpc>
                <a:spcPct val="100000"/>
              </a:lnSpc>
              <a:spcBef>
                <a:spcPts val="0"/>
              </a:spcBef>
              <a:spcAft>
                <a:spcPts val="0"/>
              </a:spcAft>
              <a:buClr>
                <a:schemeClr val="lt1"/>
              </a:buClr>
              <a:buSzPts val="4000"/>
              <a:buFont typeface="Oswald"/>
              <a:buChar char="•"/>
            </a:pPr>
            <a:r>
              <a:rPr b="1" lang="en-US" sz="4000">
                <a:solidFill>
                  <a:schemeClr val="lt1"/>
                </a:solidFill>
                <a:latin typeface="Garamond"/>
                <a:ea typeface="Garamond"/>
                <a:cs typeface="Garamond"/>
                <a:sym typeface="Garamond"/>
              </a:rPr>
              <a:t>H</a:t>
            </a:r>
            <a:r>
              <a:rPr lang="en-US" sz="4000">
                <a:solidFill>
                  <a:schemeClr val="lt1"/>
                </a:solidFill>
                <a:latin typeface="Garamond"/>
                <a:ea typeface="Garamond"/>
                <a:cs typeface="Garamond"/>
                <a:sym typeface="Garamond"/>
              </a:rPr>
              <a:t>istory</a:t>
            </a:r>
            <a:endParaRPr>
              <a:solidFill>
                <a:schemeClr val="lt1"/>
              </a:solidFill>
              <a:latin typeface="Garamond"/>
              <a:ea typeface="Garamond"/>
              <a:cs typeface="Garamond"/>
              <a:sym typeface="Garamond"/>
            </a:endParaRPr>
          </a:p>
        </p:txBody>
      </p:sp>
      <p:pic>
        <p:nvPicPr>
          <p:cNvPr id="161" name="Google Shape;161;p10"/>
          <p:cNvPicPr preferRelativeResize="0"/>
          <p:nvPr/>
        </p:nvPicPr>
        <p:blipFill>
          <a:blip r:embed="rId5">
            <a:alphaModFix/>
          </a:blip>
          <a:stretch>
            <a:fillRect/>
          </a:stretch>
        </p:blipFill>
        <p:spPr>
          <a:xfrm>
            <a:off x="5356275" y="2203475"/>
            <a:ext cx="4292200" cy="3755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5"/>
          <p:cNvSpPr/>
          <p:nvPr/>
        </p:nvSpPr>
        <p:spPr>
          <a:xfrm>
            <a:off x="1" y="1"/>
            <a:ext cx="121920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7" name="Google Shape;167;p5"/>
          <p:cNvSpPr/>
          <p:nvPr/>
        </p:nvSpPr>
        <p:spPr>
          <a:xfrm>
            <a:off x="324413" y="307250"/>
            <a:ext cx="11543173" cy="6243499"/>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8" name="Google Shape;168;p5"/>
          <p:cNvSpPr txBox="1"/>
          <p:nvPr>
            <p:ph type="ctrTitle"/>
          </p:nvPr>
        </p:nvSpPr>
        <p:spPr>
          <a:xfrm>
            <a:off x="1524000" y="525450"/>
            <a:ext cx="9144000" cy="734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Domine"/>
              <a:buNone/>
            </a:pPr>
            <a:r>
              <a:rPr b="1" lang="en-US" sz="3600">
                <a:solidFill>
                  <a:schemeClr val="lt1"/>
                </a:solidFill>
                <a:latin typeface="Garamond"/>
                <a:ea typeface="Garamond"/>
                <a:cs typeface="Garamond"/>
                <a:sym typeface="Garamond"/>
              </a:rPr>
              <a:t>Physical Science</a:t>
            </a:r>
            <a:endParaRPr sz="3600">
              <a:latin typeface="Garamond"/>
              <a:ea typeface="Garamond"/>
              <a:cs typeface="Garamond"/>
              <a:sym typeface="Garamond"/>
            </a:endParaRPr>
          </a:p>
        </p:txBody>
      </p:sp>
      <p:sp>
        <p:nvSpPr>
          <p:cNvPr id="169" name="Google Shape;169;p5"/>
          <p:cNvSpPr txBox="1"/>
          <p:nvPr>
            <p:ph idx="1" type="subTitle"/>
          </p:nvPr>
        </p:nvSpPr>
        <p:spPr>
          <a:xfrm>
            <a:off x="1524000" y="1443450"/>
            <a:ext cx="9144000" cy="5004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Clr>
                <a:schemeClr val="dk1"/>
              </a:buClr>
              <a:buSzPts val="1100"/>
              <a:buFont typeface="Arial"/>
              <a:buNone/>
            </a:pPr>
            <a:r>
              <a:rPr b="1" i="1" lang="en-US">
                <a:solidFill>
                  <a:schemeClr val="lt1"/>
                </a:solidFill>
                <a:highlight>
                  <a:srgbClr val="002F87"/>
                </a:highlight>
                <a:latin typeface="Garamond"/>
                <a:ea typeface="Garamond"/>
                <a:cs typeface="Garamond"/>
                <a:sym typeface="Garamond"/>
              </a:rPr>
              <a:t>Themes</a:t>
            </a:r>
            <a:endParaRPr b="1" i="1">
              <a:solidFill>
                <a:schemeClr val="lt1"/>
              </a:solidFill>
              <a:highlight>
                <a:srgbClr val="002F87"/>
              </a:highlight>
              <a:latin typeface="Garamond"/>
              <a:ea typeface="Garamond"/>
              <a:cs typeface="Garamond"/>
              <a:sym typeface="Garamond"/>
            </a:endParaRPr>
          </a:p>
          <a:p>
            <a:pPr indent="0" lvl="0" marL="0" rtl="0" algn="l">
              <a:lnSpc>
                <a:spcPct val="150000"/>
              </a:lnSpc>
              <a:spcBef>
                <a:spcPts val="1000"/>
              </a:spcBef>
              <a:spcAft>
                <a:spcPts val="0"/>
              </a:spcAft>
              <a:buClr>
                <a:schemeClr val="dk1"/>
              </a:buClr>
              <a:buSzPts val="1100"/>
              <a:buFont typeface="Arial"/>
              <a:buNone/>
            </a:pPr>
            <a:r>
              <a:rPr b="1" lang="en-US">
                <a:solidFill>
                  <a:schemeClr val="lt1"/>
                </a:solidFill>
                <a:highlight>
                  <a:srgbClr val="002F87"/>
                </a:highlight>
                <a:latin typeface="Garamond"/>
                <a:ea typeface="Garamond"/>
                <a:cs typeface="Garamond"/>
                <a:sym typeface="Garamond"/>
              </a:rPr>
              <a:t>Questioning and analysis, as they begin to understand the role that energy plays in our daily activities, our society, the world, and our universe. Their curiosity about the physical and natural world is cultivated with a hands-on approach to science. </a:t>
            </a:r>
            <a:endParaRPr b="1">
              <a:solidFill>
                <a:schemeClr val="lt1"/>
              </a:solidFill>
              <a:highlight>
                <a:srgbClr val="002F87"/>
              </a:highlight>
              <a:latin typeface="Garamond"/>
              <a:ea typeface="Garamond"/>
              <a:cs typeface="Garamond"/>
              <a:sym typeface="Garamond"/>
            </a:endParaRPr>
          </a:p>
          <a:p>
            <a:pPr indent="0" lvl="0" marL="0" rtl="0" algn="l">
              <a:lnSpc>
                <a:spcPct val="150000"/>
              </a:lnSpc>
              <a:spcBef>
                <a:spcPts val="1000"/>
              </a:spcBef>
              <a:spcAft>
                <a:spcPts val="0"/>
              </a:spcAft>
              <a:buClr>
                <a:schemeClr val="dk1"/>
              </a:buClr>
              <a:buSzPts val="1100"/>
              <a:buFont typeface="Arial"/>
              <a:buNone/>
            </a:pPr>
            <a:r>
              <a:rPr b="1" i="1" lang="en-US">
                <a:solidFill>
                  <a:schemeClr val="lt1"/>
                </a:solidFill>
                <a:highlight>
                  <a:srgbClr val="002F87"/>
                </a:highlight>
                <a:latin typeface="Garamond"/>
                <a:ea typeface="Garamond"/>
                <a:cs typeface="Garamond"/>
                <a:sym typeface="Garamond"/>
              </a:rPr>
              <a:t>Skills</a:t>
            </a:r>
            <a:endParaRPr b="1" i="1">
              <a:solidFill>
                <a:schemeClr val="lt1"/>
              </a:solidFill>
              <a:highlight>
                <a:srgbClr val="002F87"/>
              </a:highlight>
              <a:latin typeface="Garamond"/>
              <a:ea typeface="Garamond"/>
              <a:cs typeface="Garamond"/>
              <a:sym typeface="Garamond"/>
            </a:endParaRPr>
          </a:p>
          <a:p>
            <a:pPr indent="0" lvl="0" marL="0" rtl="0" algn="l">
              <a:lnSpc>
                <a:spcPct val="150000"/>
              </a:lnSpc>
              <a:spcBef>
                <a:spcPts val="0"/>
              </a:spcBef>
              <a:spcAft>
                <a:spcPts val="0"/>
              </a:spcAft>
              <a:buClr>
                <a:schemeClr val="dk1"/>
              </a:buClr>
              <a:buSzPts val="1100"/>
              <a:buFont typeface="Arial"/>
              <a:buNone/>
            </a:pPr>
            <a:r>
              <a:rPr b="1" lang="en-US">
                <a:solidFill>
                  <a:schemeClr val="lt1"/>
                </a:solidFill>
                <a:highlight>
                  <a:srgbClr val="002F87"/>
                </a:highlight>
                <a:latin typeface="Garamond"/>
                <a:ea typeface="Garamond"/>
                <a:cs typeface="Garamond"/>
                <a:sym typeface="Garamond"/>
              </a:rPr>
              <a:t>Students learn what is the best way to collect data and analyze their results. They also learn </a:t>
            </a:r>
            <a:r>
              <a:rPr b="1" lang="en-US">
                <a:solidFill>
                  <a:schemeClr val="lt1"/>
                </a:solidFill>
                <a:highlight>
                  <a:srgbClr val="002F87"/>
                </a:highlight>
                <a:latin typeface="Garamond"/>
                <a:ea typeface="Garamond"/>
                <a:cs typeface="Garamond"/>
                <a:sym typeface="Garamond"/>
              </a:rPr>
              <a:t>how</a:t>
            </a:r>
            <a:r>
              <a:rPr b="1" lang="en-US">
                <a:solidFill>
                  <a:schemeClr val="lt1"/>
                </a:solidFill>
                <a:highlight>
                  <a:srgbClr val="002F87"/>
                </a:highlight>
                <a:latin typeface="Garamond"/>
                <a:ea typeface="Garamond"/>
                <a:cs typeface="Garamond"/>
                <a:sym typeface="Garamond"/>
              </a:rPr>
              <a:t> to design an experiment and how to communicate and work with others.</a:t>
            </a:r>
            <a:endParaRPr b="1">
              <a:solidFill>
                <a:schemeClr val="lt1"/>
              </a:solidFill>
              <a:highlight>
                <a:srgbClr val="002F87"/>
              </a:highlight>
              <a:latin typeface="Garamond"/>
              <a:ea typeface="Garamond"/>
              <a:cs typeface="Garamond"/>
              <a:sym typeface="Garamond"/>
            </a:endParaRPr>
          </a:p>
        </p:txBody>
      </p:sp>
      <p:pic>
        <p:nvPicPr>
          <p:cNvPr descr="A building with glass walls and a statue&#10;&#10;Description automatically generated" id="170" name="Google Shape;170;p5"/>
          <p:cNvPicPr preferRelativeResize="0"/>
          <p:nvPr/>
        </p:nvPicPr>
        <p:blipFill rotWithShape="1">
          <a:blip r:embed="rId3">
            <a:alphaModFix amt="20000"/>
          </a:blip>
          <a:srcRect b="0" l="0" r="0" t="0"/>
          <a:stretch/>
        </p:blipFill>
        <p:spPr>
          <a:xfrm>
            <a:off x="324424" y="307250"/>
            <a:ext cx="11543173" cy="62434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d27b81ecec_0_69"/>
          <p:cNvSpPr/>
          <p:nvPr/>
        </p:nvSpPr>
        <p:spPr>
          <a:xfrm>
            <a:off x="10972800" y="0"/>
            <a:ext cx="1219200" cy="6858000"/>
          </a:xfrm>
          <a:prstGeom prst="rect">
            <a:avLst/>
          </a:prstGeom>
          <a:solidFill>
            <a:srgbClr val="CC9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76" name="Google Shape;176;g2d27b81ecec_0_69"/>
          <p:cNvPicPr preferRelativeResize="0"/>
          <p:nvPr/>
        </p:nvPicPr>
        <p:blipFill rotWithShape="1">
          <a:blip r:embed="rId3">
            <a:alphaModFix/>
          </a:blip>
          <a:srcRect b="0" l="0" r="0" t="0"/>
          <a:stretch/>
        </p:blipFill>
        <p:spPr>
          <a:xfrm>
            <a:off x="11125562" y="249237"/>
            <a:ext cx="913672" cy="623888"/>
          </a:xfrm>
          <a:prstGeom prst="rect">
            <a:avLst/>
          </a:prstGeom>
          <a:noFill/>
          <a:ln>
            <a:noFill/>
          </a:ln>
        </p:spPr>
      </p:pic>
      <p:sp>
        <p:nvSpPr>
          <p:cNvPr id="177" name="Google Shape;177;g2d27b81ecec_0_69"/>
          <p:cNvSpPr/>
          <p:nvPr/>
        </p:nvSpPr>
        <p:spPr>
          <a:xfrm>
            <a:off x="-28940" y="0"/>
            <a:ext cx="11001600" cy="6858000"/>
          </a:xfrm>
          <a:prstGeom prst="rect">
            <a:avLst/>
          </a:prstGeom>
          <a:solidFill>
            <a:srgbClr val="002F87"/>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8" name="Google Shape;178;g2d27b81ecec_0_69"/>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Domine"/>
              <a:buNone/>
            </a:pPr>
            <a:r>
              <a:rPr b="1" lang="en-US">
                <a:solidFill>
                  <a:schemeClr val="lt1"/>
                </a:solidFill>
                <a:latin typeface="Garamond"/>
                <a:ea typeface="Garamond"/>
                <a:cs typeface="Garamond"/>
                <a:sym typeface="Garamond"/>
              </a:rPr>
              <a:t>Roller Coaster Project</a:t>
            </a:r>
            <a:endParaRPr b="1">
              <a:latin typeface="Garamond"/>
              <a:ea typeface="Garamond"/>
              <a:cs typeface="Garamond"/>
              <a:sym typeface="Garamond"/>
            </a:endParaRPr>
          </a:p>
        </p:txBody>
      </p:sp>
      <p:pic>
        <p:nvPicPr>
          <p:cNvPr descr="A white text on a black background&#10;&#10;Description automatically generated" id="179" name="Google Shape;179;g2d27b81ecec_0_69"/>
          <p:cNvPicPr preferRelativeResize="0"/>
          <p:nvPr/>
        </p:nvPicPr>
        <p:blipFill rotWithShape="1">
          <a:blip r:embed="rId4">
            <a:alphaModFix/>
          </a:blip>
          <a:srcRect b="0" l="0" r="0" t="0"/>
          <a:stretch/>
        </p:blipFill>
        <p:spPr>
          <a:xfrm rot="5400000">
            <a:off x="8839199" y="3503613"/>
            <a:ext cx="5486400" cy="723900"/>
          </a:xfrm>
          <a:prstGeom prst="rect">
            <a:avLst/>
          </a:prstGeom>
          <a:noFill/>
          <a:ln>
            <a:noFill/>
          </a:ln>
        </p:spPr>
      </p:pic>
      <p:sp>
        <p:nvSpPr>
          <p:cNvPr id="180" name="Google Shape;180;g2d27b81ecec_0_69"/>
          <p:cNvSpPr txBox="1"/>
          <p:nvPr>
            <p:ph idx="1" type="body"/>
          </p:nvPr>
        </p:nvSpPr>
        <p:spPr>
          <a:xfrm>
            <a:off x="358650" y="1825625"/>
            <a:ext cx="51816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en-US" sz="2200">
                <a:solidFill>
                  <a:schemeClr val="lt1"/>
                </a:solidFill>
                <a:highlight>
                  <a:srgbClr val="002F87"/>
                </a:highlight>
                <a:latin typeface="Garamond"/>
                <a:ea typeface="Garamond"/>
                <a:cs typeface="Garamond"/>
                <a:sym typeface="Garamond"/>
              </a:rPr>
              <a:t>Physics-based project to apply the concepts of potential and kinetic energy</a:t>
            </a:r>
            <a:endParaRPr sz="2200">
              <a:solidFill>
                <a:schemeClr val="lt1"/>
              </a:solidFill>
              <a:highlight>
                <a:srgbClr val="002F87"/>
              </a:highlight>
              <a:latin typeface="Garamond"/>
              <a:ea typeface="Garamond"/>
              <a:cs typeface="Garamond"/>
              <a:sym typeface="Garamond"/>
            </a:endParaRPr>
          </a:p>
          <a:p>
            <a:pPr indent="0" lvl="0" marL="0" rtl="0" algn="l">
              <a:lnSpc>
                <a:spcPct val="115000"/>
              </a:lnSpc>
              <a:spcBef>
                <a:spcPts val="0"/>
              </a:spcBef>
              <a:spcAft>
                <a:spcPts val="0"/>
              </a:spcAft>
              <a:buNone/>
            </a:pPr>
            <a:r>
              <a:t/>
            </a:r>
            <a:endParaRPr sz="2200">
              <a:solidFill>
                <a:schemeClr val="lt1"/>
              </a:solidFill>
              <a:highlight>
                <a:srgbClr val="002F87"/>
              </a:highlight>
              <a:latin typeface="Garamond"/>
              <a:ea typeface="Garamond"/>
              <a:cs typeface="Garamond"/>
              <a:sym typeface="Garamond"/>
            </a:endParaRPr>
          </a:p>
          <a:p>
            <a:pPr indent="0" lvl="0" marL="0" rtl="0" algn="l">
              <a:lnSpc>
                <a:spcPct val="115000"/>
              </a:lnSpc>
              <a:spcBef>
                <a:spcPts val="0"/>
              </a:spcBef>
              <a:spcAft>
                <a:spcPts val="0"/>
              </a:spcAft>
              <a:buNone/>
            </a:pPr>
            <a:r>
              <a:t/>
            </a:r>
            <a:endParaRPr sz="2200">
              <a:solidFill>
                <a:schemeClr val="lt1"/>
              </a:solidFill>
              <a:highlight>
                <a:srgbClr val="002F87"/>
              </a:highlight>
              <a:latin typeface="Garamond"/>
              <a:ea typeface="Garamond"/>
              <a:cs typeface="Garamond"/>
              <a:sym typeface="Garamond"/>
            </a:endParaRPr>
          </a:p>
          <a:p>
            <a:pPr indent="-368300" lvl="0" marL="457200" rtl="0" algn="l">
              <a:lnSpc>
                <a:spcPct val="115000"/>
              </a:lnSpc>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Iterative Design Process</a:t>
            </a:r>
            <a:endParaRPr b="1" sz="2200">
              <a:solidFill>
                <a:schemeClr val="lt1"/>
              </a:solidFill>
              <a:highlight>
                <a:srgbClr val="002F87"/>
              </a:highlight>
              <a:latin typeface="Garamond"/>
              <a:ea typeface="Garamond"/>
              <a:cs typeface="Garamond"/>
              <a:sym typeface="Garamond"/>
            </a:endParaRPr>
          </a:p>
          <a:p>
            <a:pPr indent="0" lvl="0" marL="0" rtl="0" algn="l">
              <a:lnSpc>
                <a:spcPct val="115000"/>
              </a:lnSpc>
              <a:spcBef>
                <a:spcPts val="0"/>
              </a:spcBef>
              <a:spcAft>
                <a:spcPts val="0"/>
              </a:spcAft>
              <a:buNone/>
            </a:pPr>
            <a:r>
              <a:t/>
            </a:r>
            <a:endParaRPr b="1" sz="2200">
              <a:solidFill>
                <a:schemeClr val="lt1"/>
              </a:solidFill>
              <a:highlight>
                <a:srgbClr val="002F87"/>
              </a:highlight>
              <a:latin typeface="Garamond"/>
              <a:ea typeface="Garamond"/>
              <a:cs typeface="Garamond"/>
              <a:sym typeface="Garamond"/>
            </a:endParaRPr>
          </a:p>
          <a:p>
            <a:pPr indent="-368300" lvl="0" marL="457200" rtl="0" algn="l">
              <a:lnSpc>
                <a:spcPct val="115000"/>
              </a:lnSpc>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Encourages creativity and collaboration</a:t>
            </a:r>
            <a:endParaRPr b="1" sz="2200">
              <a:solidFill>
                <a:schemeClr val="lt1"/>
              </a:solidFill>
              <a:highlight>
                <a:srgbClr val="002F87"/>
              </a:highlight>
              <a:latin typeface="Garamond"/>
              <a:ea typeface="Garamond"/>
              <a:cs typeface="Garamond"/>
              <a:sym typeface="Garamond"/>
            </a:endParaRPr>
          </a:p>
          <a:p>
            <a:pPr indent="0" lvl="0" marL="0" rtl="0" algn="l">
              <a:lnSpc>
                <a:spcPct val="115000"/>
              </a:lnSpc>
              <a:spcBef>
                <a:spcPts val="0"/>
              </a:spcBef>
              <a:spcAft>
                <a:spcPts val="0"/>
              </a:spcAft>
              <a:buNone/>
            </a:pPr>
            <a:r>
              <a:t/>
            </a:r>
            <a:endParaRPr b="1" sz="2200">
              <a:solidFill>
                <a:schemeClr val="lt1"/>
              </a:solidFill>
              <a:highlight>
                <a:srgbClr val="002F87"/>
              </a:highlight>
              <a:latin typeface="Garamond"/>
              <a:ea typeface="Garamond"/>
              <a:cs typeface="Garamond"/>
              <a:sym typeface="Garamond"/>
            </a:endParaRPr>
          </a:p>
          <a:p>
            <a:pPr indent="-368300" lvl="0" marL="457200" rtl="0" algn="l">
              <a:lnSpc>
                <a:spcPct val="115000"/>
              </a:lnSpc>
              <a:spcBef>
                <a:spcPts val="0"/>
              </a:spcBef>
              <a:spcAft>
                <a:spcPts val="0"/>
              </a:spcAft>
              <a:buClr>
                <a:schemeClr val="lt1"/>
              </a:buClr>
              <a:buSzPts val="2200"/>
              <a:buFont typeface="Garamond"/>
              <a:buChar char="•"/>
            </a:pPr>
            <a:r>
              <a:rPr b="1" lang="en-US" sz="2200">
                <a:solidFill>
                  <a:schemeClr val="lt1"/>
                </a:solidFill>
                <a:highlight>
                  <a:srgbClr val="002F87"/>
                </a:highlight>
                <a:latin typeface="Garamond"/>
                <a:ea typeface="Garamond"/>
                <a:cs typeface="Garamond"/>
                <a:sym typeface="Garamond"/>
              </a:rPr>
              <a:t>Final Presentation - Roller Coaster Expo</a:t>
            </a:r>
            <a:endParaRPr>
              <a:solidFill>
                <a:schemeClr val="lt1"/>
              </a:solidFill>
              <a:highlight>
                <a:srgbClr val="002F87"/>
              </a:highlight>
              <a:latin typeface="Garamond"/>
              <a:ea typeface="Garamond"/>
              <a:cs typeface="Garamond"/>
              <a:sym typeface="Garamond"/>
            </a:endParaRPr>
          </a:p>
        </p:txBody>
      </p:sp>
      <p:sp>
        <p:nvSpPr>
          <p:cNvPr id="181" name="Google Shape;181;g2d27b81ecec_0_69"/>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82" name="Google Shape;182;g2d27b81ecec_0_69" title="IMG_1726.HEIC"/>
          <p:cNvPicPr preferRelativeResize="0"/>
          <p:nvPr/>
        </p:nvPicPr>
        <p:blipFill>
          <a:blip r:embed="rId5">
            <a:alphaModFix/>
          </a:blip>
          <a:stretch>
            <a:fillRect/>
          </a:stretch>
        </p:blipFill>
        <p:spPr>
          <a:xfrm>
            <a:off x="7075700" y="131125"/>
            <a:ext cx="3744701" cy="2808526"/>
          </a:xfrm>
          <a:prstGeom prst="rect">
            <a:avLst/>
          </a:prstGeom>
          <a:noFill/>
          <a:ln>
            <a:noFill/>
          </a:ln>
        </p:spPr>
      </p:pic>
      <p:pic>
        <p:nvPicPr>
          <p:cNvPr id="183" name="Google Shape;183;g2d27b81ecec_0_69" title="20240221_093716.jpg"/>
          <p:cNvPicPr preferRelativeResize="0"/>
          <p:nvPr/>
        </p:nvPicPr>
        <p:blipFill>
          <a:blip r:embed="rId6">
            <a:alphaModFix/>
          </a:blip>
          <a:stretch>
            <a:fillRect/>
          </a:stretch>
        </p:blipFill>
        <p:spPr>
          <a:xfrm>
            <a:off x="8371775" y="3083650"/>
            <a:ext cx="2495551" cy="3327401"/>
          </a:xfrm>
          <a:prstGeom prst="rect">
            <a:avLst/>
          </a:prstGeom>
          <a:noFill/>
          <a:ln>
            <a:noFill/>
          </a:ln>
        </p:spPr>
      </p:pic>
      <p:pic>
        <p:nvPicPr>
          <p:cNvPr id="184" name="Google Shape;184;g2d27b81ecec_0_69" title="DSC03185.jpg"/>
          <p:cNvPicPr preferRelativeResize="0"/>
          <p:nvPr/>
        </p:nvPicPr>
        <p:blipFill>
          <a:blip r:embed="rId7">
            <a:alphaModFix/>
          </a:blip>
          <a:stretch>
            <a:fillRect/>
          </a:stretch>
        </p:blipFill>
        <p:spPr>
          <a:xfrm>
            <a:off x="5165749" y="3570075"/>
            <a:ext cx="3100575" cy="2066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2023-09-11T15:33:47Z</dcterms:created>
  <dc:creator>Joel Lee</dc:creator>
</cp:coreProperties>
</file>